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9" r:id="rId3"/>
    <p:sldMasterId id="2147483706" r:id="rId4"/>
  </p:sldMasterIdLst>
  <p:notesMasterIdLst>
    <p:notesMasterId r:id="rId82"/>
  </p:notesMasterIdLst>
  <p:sldIdLst>
    <p:sldId id="335" r:id="rId5"/>
    <p:sldId id="467" r:id="rId6"/>
    <p:sldId id="431" r:id="rId7"/>
    <p:sldId id="432" r:id="rId8"/>
    <p:sldId id="434" r:id="rId9"/>
    <p:sldId id="437" r:id="rId10"/>
    <p:sldId id="435" r:id="rId11"/>
    <p:sldId id="438" r:id="rId12"/>
    <p:sldId id="433" r:id="rId13"/>
    <p:sldId id="439" r:id="rId14"/>
    <p:sldId id="440" r:id="rId15"/>
    <p:sldId id="441" r:id="rId16"/>
    <p:sldId id="443" r:id="rId17"/>
    <p:sldId id="387" r:id="rId18"/>
    <p:sldId id="388" r:id="rId19"/>
    <p:sldId id="389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444" r:id="rId28"/>
    <p:sldId id="445" r:id="rId29"/>
    <p:sldId id="446" r:id="rId30"/>
    <p:sldId id="44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5" r:id="rId48"/>
    <p:sldId id="453" r:id="rId49"/>
    <p:sldId id="454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9" r:id="rId59"/>
    <p:sldId id="459" r:id="rId60"/>
    <p:sldId id="460" r:id="rId61"/>
    <p:sldId id="461" r:id="rId62"/>
    <p:sldId id="462" r:id="rId63"/>
    <p:sldId id="463" r:id="rId64"/>
    <p:sldId id="464" r:id="rId65"/>
    <p:sldId id="455" r:id="rId66"/>
    <p:sldId id="457" r:id="rId67"/>
    <p:sldId id="465" r:id="rId68"/>
    <p:sldId id="381" r:id="rId69"/>
    <p:sldId id="468" r:id="rId70"/>
    <p:sldId id="466" r:id="rId71"/>
    <p:sldId id="375" r:id="rId72"/>
    <p:sldId id="333" r:id="rId73"/>
    <p:sldId id="331" r:id="rId74"/>
    <p:sldId id="383" r:id="rId75"/>
    <p:sldId id="371" r:id="rId76"/>
    <p:sldId id="448" r:id="rId77"/>
    <p:sldId id="449" r:id="rId78"/>
    <p:sldId id="450" r:id="rId79"/>
    <p:sldId id="451" r:id="rId80"/>
    <p:sldId id="452" r:id="rId8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132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4A5A6-9848-44FE-A12A-16177EBE409F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575ABB39-1E41-4B4E-8BD7-C03232B21554}" type="pres">
      <dgm:prSet presAssocID="{8904A5A6-9848-44FE-A12A-16177EBE409F}" presName="Name0" presStyleCnt="0">
        <dgm:presLayoutVars>
          <dgm:dir/>
          <dgm:resizeHandles val="exact"/>
        </dgm:presLayoutVars>
      </dgm:prSet>
      <dgm:spPr/>
    </dgm:pt>
  </dgm:ptLst>
  <dgm:cxnLst>
    <dgm:cxn modelId="{1504A414-0A3E-468C-8855-1372DB5D8385}" type="presOf" srcId="{8904A5A6-9848-44FE-A12A-16177EBE409F}" destId="{575ABB39-1E41-4B4E-8BD7-C03232B2155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04A5A6-9848-44FE-A12A-16177EBE409F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575ABB39-1E41-4B4E-8BD7-C03232B21554}" type="pres">
      <dgm:prSet presAssocID="{8904A5A6-9848-44FE-A12A-16177EBE409F}" presName="Name0" presStyleCnt="0">
        <dgm:presLayoutVars>
          <dgm:dir/>
          <dgm:resizeHandles val="exact"/>
        </dgm:presLayoutVars>
      </dgm:prSet>
      <dgm:spPr/>
    </dgm:pt>
  </dgm:ptLst>
  <dgm:cxnLst>
    <dgm:cxn modelId="{53126DA8-AB59-403F-8B8F-F9789D48B0E5}" type="presOf" srcId="{8904A5A6-9848-44FE-A12A-16177EBE409F}" destId="{575ABB39-1E41-4B4E-8BD7-C03232B2155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8D266-D5F2-4120-8ED2-3468CE00E160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2EDA6-5CDA-420A-9325-A487A68FD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21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75" y="739775"/>
            <a:ext cx="4927600" cy="36957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各位院士，各位专家，上午好。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我是玄跻峰，研究方向是“可信软件构造与分析”，今天我汇报的题目是《测试驱动的程序修复》。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刚才前面谢老师介绍了软件缺陷定位技术。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定位软件缺陷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以后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，通常需要人工修改代码中的错误，保障软件正常运行。下面我来介绍近年来我们在程序修复方面所做的工作。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69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75" y="739775"/>
            <a:ext cx="4927600" cy="3695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我的汇报“测试驱动的程序修复”就到这里，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敬请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各位专家批评指正。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B4093-417D-40B4-8306-17BD26F8DB65}" type="slidenum">
              <a:rPr lang="fr-FR" smtClean="0">
                <a:solidFill>
                  <a:prstClr val="black"/>
                </a:solidFill>
              </a:rPr>
              <a:pPr/>
              <a:t>72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10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4B5D-143C-4977-969D-B1733E8E5740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11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2C204-97BE-4B8E-8AC4-88FA5107D806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34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5298-2174-403A-B21F-C7E0CC72646F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013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9" b="-2"/>
          <a:stretch>
            <a:fillRect/>
          </a:stretch>
        </p:blipFill>
        <p:spPr bwMode="auto">
          <a:xfrm>
            <a:off x="0" y="4221163"/>
            <a:ext cx="9144000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r="-3197"/>
          <a:stretch>
            <a:fillRect/>
          </a:stretch>
        </p:blipFill>
        <p:spPr bwMode="auto">
          <a:xfrm>
            <a:off x="19050" y="0"/>
            <a:ext cx="91249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D94F9-26A7-4BBC-AEC8-EC3F227A278B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D1E439-5B96-4D6B-9B48-FC374DBD8A8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54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C2D5F0-CA0A-460A-8D57-6CC0657DE40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3AE9C1-2B3E-4819-AE03-C966CEE3B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38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E4CFD7-1698-4C23-9EB8-38C38F061CD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4DFFB8-4358-427D-98B5-FFDCCD24029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40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8FD80-F02D-4793-89CB-67C886D1DE4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F99ED7-7895-44E8-A6F7-8DE2F6C51BC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1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464B61-7E5E-4F79-8516-0987F95E515F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E9AD08-06BB-46EB-A84E-93AB329578C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33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85775" y="1196975"/>
            <a:ext cx="8172450" cy="0"/>
          </a:xfrm>
          <a:prstGeom prst="line">
            <a:avLst/>
          </a:prstGeom>
          <a:ln w="38100" cap="rnd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21B8F-756D-42B7-978E-15F7017064D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F4FA7-69E5-4075-B635-283C75EAC41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58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7AE218-0C6C-483D-A1E3-2939B6B21EE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4CEB61-75E0-4DE8-B828-DE1549B5819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6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4DB48C-CBEB-4636-9ACB-E8B4D31A9FA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62C1C-7860-4E2D-ADC1-02359A65B66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DEAD-9AA3-483B-B5F0-AD5A1CDF8AFC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397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C4D9D-8225-4617-ADF8-40E5F45FEC7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5353A7-E50D-489A-96E6-5EB9D9BDDE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76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2AD511-41CB-4409-B59C-A8FC4412F7D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F3184A-62B4-4582-907D-E57ACC49DDD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05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03D6B-A89C-4FCA-A13C-E868835511F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09C9E1-B735-417A-8FB9-66F951405D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05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77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27151"/>
            <a:ext cx="8229600" cy="49942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8D586E-A630-4BD8-8B2E-3FC33101ADDF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E5ED0-708F-4F39-B959-43917F2BDD5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381931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89C9A-3AB3-4F7E-84BD-DF0EB77C466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11/23/2018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471F8F-011F-6B48-8F97-2C69C325B4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24263" cy="958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81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3810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71217" t="33929" r="24729" b="58586"/>
          <a:stretch/>
        </p:blipFill>
        <p:spPr>
          <a:xfrm>
            <a:off x="8316097" y="113013"/>
            <a:ext cx="741405" cy="74140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543697" y="1072927"/>
            <a:ext cx="80521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832110"/>
      </p:ext>
    </p:extLst>
  </p:cSld>
  <p:clrMapOvr>
    <a:masterClrMapping/>
  </p:clrMapOvr>
  <p:transition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3810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71217" t="33929" r="24729" b="58586"/>
          <a:stretch/>
        </p:blipFill>
        <p:spPr>
          <a:xfrm>
            <a:off x="8316097" y="113013"/>
            <a:ext cx="741405" cy="74140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543697" y="1072927"/>
            <a:ext cx="80521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506538"/>
      </p:ext>
    </p:extLst>
  </p:cSld>
  <p:clrMapOvr>
    <a:masterClrMapping/>
  </p:clrMapOvr>
  <p:transition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3810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71217" t="33929" r="24729" b="58586"/>
          <a:stretch/>
        </p:blipFill>
        <p:spPr>
          <a:xfrm>
            <a:off x="8316097" y="113013"/>
            <a:ext cx="741405" cy="74140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543697" y="1072927"/>
            <a:ext cx="80521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782098"/>
      </p:ext>
    </p:extLst>
  </p:cSld>
  <p:clrMapOvr>
    <a:masterClrMapping/>
  </p:clrMapOvr>
  <p:transition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479425"/>
            <a:ext cx="6013450" cy="11890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23850" y="1557338"/>
            <a:ext cx="4054475" cy="4641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30725" y="1557338"/>
            <a:ext cx="4054475" cy="2244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30725" y="3954463"/>
            <a:ext cx="4054475" cy="2244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1F22D-5DC2-47E4-BC37-9D8968B53A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92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9" b="-2"/>
          <a:stretch>
            <a:fillRect/>
          </a:stretch>
        </p:blipFill>
        <p:spPr bwMode="auto">
          <a:xfrm>
            <a:off x="0" y="4221163"/>
            <a:ext cx="9144000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r="-3197"/>
          <a:stretch>
            <a:fillRect/>
          </a:stretch>
        </p:blipFill>
        <p:spPr bwMode="auto">
          <a:xfrm>
            <a:off x="19050" y="0"/>
            <a:ext cx="91249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0E4494-5A9D-497A-89A7-ADE5F8E20E3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D1E439-5B96-4D6B-9B48-FC374DBD8A8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5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17EB-362A-4E5D-8A0F-3B2EF2FDC81A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9554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434D3-546B-4CCA-AB35-70EE2E3EB5B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3AE9C1-2B3E-4819-AE03-C966CEE3B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05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2B5D0-DC3F-43AD-B1CF-C92968026FD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4DFFB8-4358-427D-98B5-FFDCCD24029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370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F9CEB2-95DB-4497-A836-DF026D17008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F99ED7-7895-44E8-A6F7-8DE2F6C51BC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5984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565A23-1F6F-47AF-BBF1-FA62D2A0837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E9AD08-06BB-46EB-A84E-93AB329578C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6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85775" y="1196975"/>
            <a:ext cx="8172450" cy="0"/>
          </a:xfrm>
          <a:prstGeom prst="line">
            <a:avLst/>
          </a:prstGeom>
          <a:ln w="38100" cap="rnd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735B4-5E01-4347-80FB-B6A5143C69B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F4FA7-69E5-4075-B635-283C75EAC41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462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2FBFB-8F23-496F-98EC-54D2FD8D421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4CEB61-75E0-4DE8-B828-DE1549B5819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376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121A0-8D88-4E27-899C-743FE9DECAB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62C1C-7860-4E2D-ADC1-02359A65B66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907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EABCA9-C2E4-4935-A105-4F7DD36E76B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5353A7-E50D-489A-96E6-5EB9D9BDDE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5180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54A18-2DCF-4AEC-B661-83417B82F47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F3184A-62B4-4582-907D-E57ACC49DDD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9803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BDEAE-AC88-4E26-93A2-06790CECD8F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09C9E1-B735-417A-8FB9-66F951405D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60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0E03-400E-499A-9956-0CD16ED7EDA3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24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77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27151"/>
            <a:ext cx="8229600" cy="49942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0DC76D-3672-49E8-B440-514228A8A2C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E5ED0-708F-4F39-B959-43917F2BDD5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81322"/>
      </p:ext>
    </p:extLst>
  </p:cSld>
  <p:clrMapOvr>
    <a:masterClrMapping/>
  </p:clrMapOvr>
  <p:transition>
    <p:zo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7D06F7-346C-4207-BA70-7AB74A663F3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11/23/2018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471F8F-011F-6B48-8F97-2C69C325B4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24263" cy="958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7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3810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71217" t="33929" r="24729" b="58586"/>
          <a:stretch/>
        </p:blipFill>
        <p:spPr>
          <a:xfrm>
            <a:off x="8316097" y="113013"/>
            <a:ext cx="741405" cy="74140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543697" y="1072927"/>
            <a:ext cx="80521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635"/>
      </p:ext>
    </p:extLst>
  </p:cSld>
  <p:clrMapOvr>
    <a:masterClrMapping/>
  </p:clrMapOvr>
  <p:transition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3810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71217" t="33929" r="24729" b="58586"/>
          <a:stretch/>
        </p:blipFill>
        <p:spPr>
          <a:xfrm>
            <a:off x="8316097" y="113013"/>
            <a:ext cx="741405" cy="74140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543697" y="1072927"/>
            <a:ext cx="80521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22178"/>
      </p:ext>
    </p:extLst>
  </p:cSld>
  <p:clrMapOvr>
    <a:masterClrMapping/>
  </p:clrMapOvr>
  <p:transition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3810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71217" t="33929" r="24729" b="58586"/>
          <a:stretch/>
        </p:blipFill>
        <p:spPr>
          <a:xfrm>
            <a:off x="8316097" y="113013"/>
            <a:ext cx="741405" cy="74140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543697" y="1072927"/>
            <a:ext cx="80521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76341"/>
      </p:ext>
    </p:extLst>
  </p:cSld>
  <p:clrMapOvr>
    <a:masterClrMapping/>
  </p:clrMapOvr>
  <p:transition>
    <p:cov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0C4D7-77C3-45A9-86F6-FCC529827C2F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4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982B9-31D6-47F2-AE9A-39F355F94D10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8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A8CA6F-CF76-4513-9CB1-A10420BA03A8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0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7CFD5-3E99-4013-AABC-1FDF58D0CD78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39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DAA26F-C145-4534-A35C-6DB072767AC8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7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893E-F62B-400C-9FF6-9CBA994E5DA7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8293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3E4A33-B2D8-444F-A088-7A83F988D2AD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8399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FB8235-5AFF-4545-9AC9-7558C1594C19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04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81958B-8082-4592-BC30-E268BBC97EFC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2027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4B6017-6923-4E63-AF76-1CF61B2DBA57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6059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D50E76-8777-4936-BCE5-740020533E07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5412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88900-3561-4426-9395-65A3F9A2C511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46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812B4-9F51-4D45-936D-7DB09667B6CB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1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20B99-406A-4C6E-9F30-1D7CEB22A333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7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D3D4-D24C-4E8E-8217-88FD1FA3637F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7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40E8-F3C6-4862-A098-B7F3D5F5BB23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71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F6178-CB6B-4B24-9DFA-07429B4D5ADE}" type="datetime1">
              <a:rPr lang="en-US" altLang="zh-CN" smtClean="0"/>
              <a:t>11/23/2018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0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r="-3197"/>
          <a:stretch>
            <a:fillRect/>
          </a:stretch>
        </p:blipFill>
        <p:spPr bwMode="auto">
          <a:xfrm>
            <a:off x="19050" y="0"/>
            <a:ext cx="91249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40"/>
            <a:ext cx="8229600" cy="777875"/>
          </a:xfrm>
          <a:prstGeom prst="roundRect">
            <a:avLst>
              <a:gd name="adj" fmla="val 16667"/>
            </a:avLst>
          </a:prstGeom>
          <a:solidFill>
            <a:schemeClr val="bg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327151"/>
            <a:ext cx="8229600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4625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9C66F6-A379-4E12-8F77-57194F61571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59575" y="6545263"/>
            <a:ext cx="2133600" cy="1968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charset="-122"/>
                <a:cs typeface="Arial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4049D6-E50E-44D6-B6F6-48CEFBB621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85775" y="1052736"/>
            <a:ext cx="8172450" cy="0"/>
          </a:xfrm>
          <a:prstGeom prst="line">
            <a:avLst/>
          </a:prstGeom>
          <a:ln w="38100" cap="rnd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06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718" r:id="rId17"/>
  </p:sldLayoutIdLst>
  <p:transition>
    <p:zo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黑体" pitchFamily="49" charset="-122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黑体" pitchFamily="49" charset="-122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黑体" pitchFamily="49" charset="-122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黑体" pitchFamily="49" charset="-122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r="-3197"/>
          <a:stretch>
            <a:fillRect/>
          </a:stretch>
        </p:blipFill>
        <p:spPr bwMode="auto">
          <a:xfrm>
            <a:off x="19050" y="0"/>
            <a:ext cx="91249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40"/>
            <a:ext cx="8229600" cy="777875"/>
          </a:xfrm>
          <a:prstGeom prst="roundRect">
            <a:avLst>
              <a:gd name="adj" fmla="val 16667"/>
            </a:avLst>
          </a:prstGeom>
          <a:solidFill>
            <a:schemeClr val="bg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327151"/>
            <a:ext cx="8229600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4625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4FA05A-A963-43B2-98F0-1D668780E22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59575" y="6545263"/>
            <a:ext cx="2133600" cy="1968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charset="-122"/>
                <a:cs typeface="Arial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4049D6-E50E-44D6-B6F6-48CEFBB621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Arial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85775" y="1052736"/>
            <a:ext cx="8172450" cy="0"/>
          </a:xfrm>
          <a:prstGeom prst="line">
            <a:avLst/>
          </a:prstGeom>
          <a:ln w="38100" cap="rnd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4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ransition>
    <p:zo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黑体" pitchFamily="49" charset="-122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黑体" pitchFamily="49" charset="-122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黑体" pitchFamily="49" charset="-122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黑体" pitchFamily="49" charset="-122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8FF8C-CD5F-40FF-8C62-2A70F9D1F692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11/23/2018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76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3.jpe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6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7.png"/><Relationship Id="rId9" Type="http://schemas.microsoft.com/office/2007/relationships/diagramDrawing" Target="../diagrams/drawing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059528" y="1968810"/>
            <a:ext cx="5340195" cy="620861"/>
          </a:xfrm>
        </p:spPr>
        <p:txBody>
          <a:bodyPr tIns="36000"/>
          <a:lstStyle/>
          <a:p>
            <a:pPr algn="dist" eaLnBrk="1" hangingPunct="1">
              <a:lnSpc>
                <a:spcPct val="125000"/>
              </a:lnSpc>
              <a:defRPr/>
            </a:pPr>
            <a:r>
              <a:rPr lang="zh-CN" altLang="en-US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挖掘软件崩溃的根源</a:t>
            </a:r>
          </a:p>
        </p:txBody>
      </p:sp>
      <p:sp>
        <p:nvSpPr>
          <p:cNvPr id="105478" name="AutoShape 6"/>
          <p:cNvSpPr>
            <a:spLocks noChangeArrowheads="1"/>
          </p:cNvSpPr>
          <p:nvPr/>
        </p:nvSpPr>
        <p:spPr bwMode="auto">
          <a:xfrm>
            <a:off x="6578600" y="549275"/>
            <a:ext cx="1619250" cy="47625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97586" y="5292889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jxuan@whu.edu.cn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56058" y="873855"/>
            <a:ext cx="216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Nov. 23, 2018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NASAC, </a:t>
            </a:r>
            <a:r>
              <a:rPr lang="en-US" altLang="zh-CN" sz="1600" dirty="0" smtClean="0">
                <a:solidFill>
                  <a:prstClr val="black"/>
                </a:solidFill>
                <a:latin typeface="Arial" charset="0"/>
                <a:ea typeface="宋体" charset="-122"/>
              </a:rPr>
              <a:t>Shenzhen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098" name="Rectangle 9"/>
          <p:cNvSpPr>
            <a:spLocks noChangeArrowheads="1"/>
          </p:cNvSpPr>
          <p:nvPr/>
        </p:nvSpPr>
        <p:spPr bwMode="auto">
          <a:xfrm>
            <a:off x="1092564" y="3643016"/>
            <a:ext cx="7181850" cy="149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2A54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Arial" charset="0"/>
              </a:rPr>
              <a:t>                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Arial" charset="0"/>
              </a:rPr>
              <a:t>玄跻峰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Arial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2A54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Arial" charset="0"/>
              </a:rPr>
              <a:t>武汉大学 计算机学院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Arial" charset="0"/>
              </a:rPr>
              <a:t/>
            </a:r>
            <a:b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Arial" charset="0"/>
              </a:rPr>
            </a:b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Arial" charset="0"/>
              </a:rPr>
              <a:t>智能化软件与服务研究所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Arial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3" y="646666"/>
            <a:ext cx="2651136" cy="844035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3987399" y="1058520"/>
            <a:ext cx="4195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  <a:latin typeface="+mj-lt"/>
                <a:ea typeface="+mj-ea"/>
                <a:cs typeface="Arial" pitchFamily="34" charset="0"/>
              </a:rPr>
              <a:t>http</a:t>
            </a:r>
            <a:r>
              <a:rPr lang="en-US" altLang="zh-CN" sz="2000" dirty="0">
                <a:solidFill>
                  <a:srgbClr val="0070C0"/>
                </a:solidFill>
                <a:latin typeface="+mj-lt"/>
                <a:ea typeface="+mj-ea"/>
                <a:cs typeface="Arial" pitchFamily="34" charset="0"/>
              </a:rPr>
              <a:t>://</a:t>
            </a:r>
            <a:r>
              <a:rPr lang="en-US" altLang="zh-CN" sz="2000" dirty="0" smtClean="0">
                <a:solidFill>
                  <a:srgbClr val="0070C0"/>
                </a:solidFill>
                <a:latin typeface="+mj-lt"/>
                <a:ea typeface="+mj-ea"/>
                <a:cs typeface="Arial" pitchFamily="34" charset="0"/>
              </a:rPr>
              <a:t>cstar.whu.edu.cn/</a:t>
            </a:r>
            <a:endParaRPr lang="zh-CN" altLang="en-US" sz="2000" dirty="0">
              <a:solidFill>
                <a:srgbClr val="0070C0"/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71217" t="33929" r="24729" b="58586"/>
          <a:stretch/>
        </p:blipFill>
        <p:spPr>
          <a:xfrm>
            <a:off x="3275391" y="698367"/>
            <a:ext cx="766411" cy="7664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90264" y="2697871"/>
            <a:ext cx="5943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Mining the Root Cause of a Crash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CE4248-50C5-41B9-8B62-6F22FA7FAE3C}"/>
              </a:ext>
            </a:extLst>
          </p:cNvPr>
          <p:cNvSpPr/>
          <p:nvPr/>
        </p:nvSpPr>
        <p:spPr>
          <a:xfrm>
            <a:off x="1761001" y="1938549"/>
            <a:ext cx="298528" cy="1259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4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软件崩溃 </a:t>
            </a:r>
            <a:r>
              <a:rPr lang="en-US" altLang="zh-CN" dirty="0" smtClean="0"/>
              <a:t>- crash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374" y="3142798"/>
            <a:ext cx="7685876" cy="301959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199" y="4470565"/>
            <a:ext cx="8133395" cy="1691830"/>
          </a:xfrm>
          <a:prstGeom prst="rect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999574" y="1181988"/>
            <a:ext cx="60852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崩溃聚集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bucketing</a:t>
            </a:r>
          </a:p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崩溃定位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localization</a:t>
            </a:r>
          </a:p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崩溃重现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reproduction</a:t>
            </a:r>
          </a:p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崩溃恢复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recovery</a:t>
            </a:r>
          </a:p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崩溃预防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prevention</a:t>
            </a:r>
          </a:p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崩溃修复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repair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43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686800" cy="777875"/>
          </a:xfrm>
        </p:spPr>
        <p:txBody>
          <a:bodyPr/>
          <a:lstStyle/>
          <a:p>
            <a:r>
              <a:rPr lang="en-US" altLang="zh-CN" dirty="0" err="1" smtClean="0"/>
              <a:t>.Net</a:t>
            </a:r>
            <a:r>
              <a:rPr lang="en-US" altLang="zh-CN" dirty="0" smtClean="0"/>
              <a:t> Framework 4.5</a:t>
            </a:r>
            <a:r>
              <a:rPr lang="zh-CN" altLang="en-US" dirty="0" smtClean="0"/>
              <a:t>引发</a:t>
            </a:r>
            <a:r>
              <a:rPr lang="en-US" altLang="zh-CN" dirty="0" smtClean="0"/>
              <a:t>Sony Vegas</a:t>
            </a:r>
            <a:r>
              <a:rPr lang="zh-CN" altLang="en-US" dirty="0" smtClean="0"/>
              <a:t>崩溃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8099"/>
            <a:ext cx="1536700" cy="9525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5" y="1115911"/>
            <a:ext cx="6694929" cy="54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8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686800" cy="777875"/>
          </a:xfrm>
        </p:spPr>
        <p:txBody>
          <a:bodyPr/>
          <a:lstStyle/>
          <a:p>
            <a:r>
              <a:rPr lang="en-US" altLang="zh-CN" dirty="0" err="1" smtClean="0"/>
              <a:t>.Net</a:t>
            </a:r>
            <a:r>
              <a:rPr lang="en-US" altLang="zh-CN" dirty="0" smtClean="0"/>
              <a:t> Framework 4.5</a:t>
            </a:r>
            <a:r>
              <a:rPr lang="zh-CN" altLang="en-US" dirty="0" smtClean="0"/>
              <a:t>引发</a:t>
            </a:r>
            <a:r>
              <a:rPr lang="en-US" altLang="zh-CN" dirty="0" smtClean="0"/>
              <a:t>Sony Vegas</a:t>
            </a:r>
            <a:r>
              <a:rPr lang="zh-CN" altLang="en-US" dirty="0" smtClean="0"/>
              <a:t>崩溃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8099"/>
            <a:ext cx="1536700" cy="9525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5" y="1115911"/>
            <a:ext cx="6694929" cy="5493275"/>
          </a:xfrm>
          <a:prstGeom prst="rect">
            <a:avLst/>
          </a:prstGeom>
        </p:spPr>
      </p:pic>
      <p:sp>
        <p:nvSpPr>
          <p:cNvPr id="7" name="TextBox 9"/>
          <p:cNvSpPr txBox="1"/>
          <p:nvPr/>
        </p:nvSpPr>
        <p:spPr>
          <a:xfrm>
            <a:off x="372676" y="3178945"/>
            <a:ext cx="413016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更新到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4.6 RC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可以直接解决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6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686800" cy="777875"/>
          </a:xfrm>
        </p:spPr>
        <p:txBody>
          <a:bodyPr/>
          <a:lstStyle/>
          <a:p>
            <a:r>
              <a:rPr lang="en-US" altLang="zh-CN" dirty="0" err="1" smtClean="0"/>
              <a:t>.Net</a:t>
            </a:r>
            <a:r>
              <a:rPr lang="en-US" altLang="zh-CN" dirty="0" smtClean="0"/>
              <a:t> Framework 4.5</a:t>
            </a:r>
            <a:r>
              <a:rPr lang="zh-CN" altLang="en-US" dirty="0" smtClean="0"/>
              <a:t>引发</a:t>
            </a:r>
            <a:r>
              <a:rPr lang="en-US" altLang="zh-CN" dirty="0" smtClean="0"/>
              <a:t>Sony Vegas</a:t>
            </a:r>
            <a:r>
              <a:rPr lang="zh-CN" altLang="en-US" dirty="0" smtClean="0"/>
              <a:t>崩溃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8099"/>
            <a:ext cx="1536700" cy="9525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5" y="1115911"/>
            <a:ext cx="6694929" cy="5493275"/>
          </a:xfrm>
          <a:prstGeom prst="rect">
            <a:avLst/>
          </a:prstGeom>
        </p:spPr>
      </p:pic>
      <p:sp>
        <p:nvSpPr>
          <p:cNvPr id="7" name="TextBox 9"/>
          <p:cNvSpPr txBox="1"/>
          <p:nvPr/>
        </p:nvSpPr>
        <p:spPr>
          <a:xfrm>
            <a:off x="372676" y="3178945"/>
            <a:ext cx="413016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更新到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4.6 RC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可以直接解决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4710312"/>
            <a:ext cx="8458414" cy="12986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多数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收集系统是基于自动的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bucketing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，无法记录引发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的最后操作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8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崩溃</a:t>
            </a:r>
            <a:endParaRPr lang="zh-CN" altLang="en-US" b="1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崩溃</a:t>
            </a:r>
            <a:r>
              <a:rPr lang="zh-CN" altLang="en-US" dirty="0"/>
              <a:t>（</a:t>
            </a:r>
            <a:r>
              <a:rPr lang="en-US" altLang="zh-CN" dirty="0"/>
              <a:t>Crash</a:t>
            </a:r>
            <a:r>
              <a:rPr lang="zh-CN" altLang="en-US" dirty="0"/>
              <a:t>）是一种严重的故障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指程序异常</a:t>
            </a:r>
            <a:r>
              <a:rPr lang="zh-CN" altLang="en-US" dirty="0"/>
              <a:t>中断。</a:t>
            </a:r>
          </a:p>
        </p:txBody>
      </p:sp>
      <p:pic>
        <p:nvPicPr>
          <p:cNvPr id="512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6" y="2999185"/>
            <a:ext cx="2851547" cy="2415778"/>
          </a:xfrm>
          <a:prstGeom prst="rect">
            <a:avLst/>
          </a:prstGeom>
          <a:noFill/>
          <a:ln w="9525">
            <a:noFill/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29" name="文本框 7"/>
          <p:cNvSpPr txBox="1"/>
          <p:nvPr/>
        </p:nvSpPr>
        <p:spPr>
          <a:xfrm>
            <a:off x="5814777" y="3128727"/>
            <a:ext cx="996553" cy="46166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故障</a:t>
            </a:r>
          </a:p>
        </p:txBody>
      </p:sp>
      <p:sp>
        <p:nvSpPr>
          <p:cNvPr id="5130" name="文本框 8"/>
          <p:cNvSpPr txBox="1"/>
          <p:nvPr/>
        </p:nvSpPr>
        <p:spPr>
          <a:xfrm>
            <a:off x="4778693" y="4361499"/>
            <a:ext cx="1438275" cy="461665"/>
          </a:xfrm>
          <a:prstGeom prst="rect">
            <a:avLst/>
          </a:prstGeom>
          <a:solidFill>
            <a:srgbClr val="458CDB"/>
          </a:solidFill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违反需求</a:t>
            </a:r>
          </a:p>
        </p:txBody>
      </p:sp>
      <p:sp>
        <p:nvSpPr>
          <p:cNvPr id="5131" name="文本框 9"/>
          <p:cNvSpPr txBox="1"/>
          <p:nvPr/>
        </p:nvSpPr>
        <p:spPr>
          <a:xfrm>
            <a:off x="6542010" y="4361499"/>
            <a:ext cx="1092994" cy="461665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崩溃</a:t>
            </a:r>
          </a:p>
        </p:txBody>
      </p:sp>
      <p:cxnSp>
        <p:nvCxnSpPr>
          <p:cNvPr id="16" name="曲线连接符 15"/>
          <p:cNvCxnSpPr>
            <a:stCxn id="5129" idx="2"/>
            <a:endCxn id="5131" idx="0"/>
          </p:cNvCxnSpPr>
          <p:nvPr/>
        </p:nvCxnSpPr>
        <p:spPr>
          <a:xfrm rot="16200000" flipH="1">
            <a:off x="6315227" y="3588218"/>
            <a:ext cx="771107" cy="775453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5129" idx="2"/>
            <a:endCxn id="5130" idx="0"/>
          </p:cNvCxnSpPr>
          <p:nvPr/>
        </p:nvCxnSpPr>
        <p:spPr>
          <a:xfrm rot="5400000">
            <a:off x="5519890" y="3568334"/>
            <a:ext cx="771107" cy="815223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37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堆栈迹</a:t>
            </a:r>
            <a:endParaRPr lang="zh-CN" altLang="en-US" b="1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堆栈迹</a:t>
            </a:r>
            <a:r>
              <a:rPr lang="zh-CN" altLang="en-US" dirty="0"/>
              <a:t>（</a:t>
            </a:r>
            <a:r>
              <a:rPr lang="en-US" altLang="zh-CN" dirty="0"/>
              <a:t>Stack Trace</a:t>
            </a:r>
            <a:r>
              <a:rPr lang="zh-CN" altLang="en-US" dirty="0"/>
              <a:t>）指的是程序崩溃后报出的错误日志。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3" y="2900363"/>
            <a:ext cx="7251859" cy="1509236"/>
          </a:xfrm>
          <a:prstGeom prst="rect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30" name="文本框 8"/>
          <p:cNvSpPr txBox="1"/>
          <p:nvPr/>
        </p:nvSpPr>
        <p:spPr>
          <a:xfrm>
            <a:off x="1357313" y="4978243"/>
            <a:ext cx="1438275" cy="461665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异常类型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3097532" y="4978243"/>
            <a:ext cx="2145506" cy="461665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函数调用顺序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5502116" y="4978243"/>
            <a:ext cx="1438275" cy="461665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异常位置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170422" y="4836795"/>
            <a:ext cx="787241" cy="6001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3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...</a:t>
            </a:r>
          </a:p>
        </p:txBody>
      </p:sp>
      <p:sp>
        <p:nvSpPr>
          <p:cNvPr id="9" name="下箭头 8"/>
          <p:cNvSpPr/>
          <p:nvPr/>
        </p:nvSpPr>
        <p:spPr>
          <a:xfrm>
            <a:off x="1914525" y="4593907"/>
            <a:ext cx="507683" cy="364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3916680" y="4613434"/>
            <a:ext cx="507683" cy="364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5950267" y="4613434"/>
            <a:ext cx="507683" cy="364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7310437" y="4613434"/>
            <a:ext cx="507683" cy="364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4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崩溃定位</a:t>
            </a:r>
            <a:endParaRPr lang="zh-CN" altLang="en-US" b="1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崩溃定位</a:t>
            </a:r>
            <a:r>
              <a:rPr lang="zh-CN" altLang="en-US" dirty="0"/>
              <a:t>（</a:t>
            </a:r>
            <a:r>
              <a:rPr lang="en-US" altLang="zh-CN" dirty="0"/>
              <a:t>Crash Localization</a:t>
            </a:r>
            <a:r>
              <a:rPr lang="zh-CN" altLang="en-US" dirty="0"/>
              <a:t>）需要耗费程序员大量的精力。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4688443"/>
            <a:ext cx="2016919" cy="463154"/>
          </a:xfrm>
          <a:prstGeom prst="rect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" y="2827497"/>
            <a:ext cx="2045494" cy="1269206"/>
          </a:xfrm>
          <a:prstGeom prst="rect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270" name="文本框 12"/>
          <p:cNvSpPr txBox="1"/>
          <p:nvPr/>
        </p:nvSpPr>
        <p:spPr>
          <a:xfrm>
            <a:off x="104944" y="4169331"/>
            <a:ext cx="302358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有故障的代码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(faulty code)</a:t>
            </a:r>
          </a:p>
        </p:txBody>
      </p:sp>
      <p:sp>
        <p:nvSpPr>
          <p:cNvPr id="11271" name="文本框 13"/>
          <p:cNvSpPr txBox="1"/>
          <p:nvPr/>
        </p:nvSpPr>
        <p:spPr>
          <a:xfrm>
            <a:off x="528797" y="5286533"/>
            <a:ext cx="2281394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堆栈迹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(stack trace)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537" y="3945017"/>
            <a:ext cx="1999060" cy="153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273" name="文本框 12"/>
          <p:cNvSpPr txBox="1"/>
          <p:nvPr/>
        </p:nvSpPr>
        <p:spPr>
          <a:xfrm>
            <a:off x="5682856" y="4217670"/>
            <a:ext cx="273023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故障位置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(fault position)</a:t>
            </a:r>
          </a:p>
        </p:txBody>
      </p:sp>
      <p:cxnSp>
        <p:nvCxnSpPr>
          <p:cNvPr id="9" name="连接符: 曲线 8"/>
          <p:cNvCxnSpPr>
            <a:stCxn id="12" idx="3"/>
            <a:endCxn id="8" idx="1"/>
          </p:cNvCxnSpPr>
          <p:nvPr/>
        </p:nvCxnSpPr>
        <p:spPr>
          <a:xfrm>
            <a:off x="2706529" y="3462339"/>
            <a:ext cx="1065848" cy="559594"/>
          </a:xfrm>
          <a:prstGeom prst="curvedConnector3">
            <a:avLst>
              <a:gd name="adj1" fmla="val 50000"/>
            </a:avLst>
          </a:prstGeom>
          <a:ln w="25400">
            <a:solidFill>
              <a:srgbClr val="F06E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曲线 10"/>
          <p:cNvCxnSpPr>
            <a:stCxn id="4" idx="3"/>
            <a:endCxn id="8" idx="1"/>
          </p:cNvCxnSpPr>
          <p:nvPr/>
        </p:nvCxnSpPr>
        <p:spPr>
          <a:xfrm flipV="1">
            <a:off x="2677954" y="4021933"/>
            <a:ext cx="1094423" cy="898684"/>
          </a:xfrm>
          <a:prstGeom prst="curvedConnector3">
            <a:avLst>
              <a:gd name="adj1" fmla="val 50000"/>
            </a:avLst>
          </a:prstGeom>
          <a:ln w="25400">
            <a:solidFill>
              <a:srgbClr val="F06E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3"/>
            <a:endCxn id="7" idx="1"/>
          </p:cNvCxnSpPr>
          <p:nvPr/>
        </p:nvCxnSpPr>
        <p:spPr>
          <a:xfrm>
            <a:off x="5383530" y="4021933"/>
            <a:ext cx="416243" cy="476"/>
          </a:xfrm>
          <a:prstGeom prst="straightConnector1">
            <a:avLst/>
          </a:prstGeom>
          <a:ln w="25400">
            <a:solidFill>
              <a:srgbClr val="F06E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378" y="3325654"/>
            <a:ext cx="1611154" cy="13925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76650" y="4852750"/>
            <a:ext cx="2206181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程序员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(developer)</a:t>
            </a:r>
          </a:p>
        </p:txBody>
      </p:sp>
    </p:spTree>
    <p:extLst>
      <p:ext uri="{BB962C8B-B14F-4D97-AF65-F5344CB8AC3E}">
        <p14:creationId xmlns:p14="http://schemas.microsoft.com/office/powerpoint/2010/main" val="6993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4" name="文本框 12"/>
          <p:cNvSpPr txBox="1"/>
          <p:nvPr/>
        </p:nvSpPr>
        <p:spPr>
          <a:xfrm>
            <a:off x="757595" y="1673783"/>
            <a:ext cx="7879080" cy="2031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通过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自动化预测故障的位置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来减少程序员调试的精力</a:t>
            </a:r>
            <a:endParaRPr kumimoji="0" lang="en-US" altLang="zh-CN" sz="3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98" y="3794286"/>
            <a:ext cx="4197191" cy="1996916"/>
          </a:xfrm>
          <a:prstGeom prst="rect">
            <a:avLst/>
          </a:prstGeom>
          <a:effectLst>
            <a:outerShdw blurRad="355600" sx="102000" sy="102000" algn="ctr" rotWithShape="0">
              <a:schemeClr val="tx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2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故障定位</a:t>
            </a:r>
            <a:endParaRPr lang="zh-CN" altLang="en-US" b="1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基于光谱</a:t>
            </a:r>
            <a:r>
              <a:rPr lang="zh-CN" altLang="en-US" b="1" dirty="0" smtClean="0"/>
              <a:t>的故障定位</a:t>
            </a:r>
            <a:r>
              <a:rPr lang="zh-CN" altLang="en-US" dirty="0"/>
              <a:t>（</a:t>
            </a:r>
            <a:r>
              <a:rPr lang="en-US" altLang="zh-CN" dirty="0"/>
              <a:t>fault localization</a:t>
            </a:r>
            <a:r>
              <a:rPr lang="zh-CN" altLang="en-US" dirty="0"/>
              <a:t>）技术利用测试用例的执行情况，根据可疑值计算公式得到每块代码的出错概率。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41" y="3028950"/>
            <a:ext cx="4750215" cy="3465782"/>
          </a:xfrm>
          <a:prstGeom prst="rect">
            <a:avLst/>
          </a:prstGeom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91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41" y="3028950"/>
            <a:ext cx="4750215" cy="3465782"/>
          </a:xfrm>
          <a:prstGeom prst="rect">
            <a:avLst/>
          </a:prstGeom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故障定位</a:t>
            </a:r>
            <a:endParaRPr lang="zh-CN" altLang="en-US" b="1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基于光谱的故障定位</a:t>
            </a:r>
            <a:r>
              <a:rPr lang="zh-CN" altLang="en-US"/>
              <a:t>（</a:t>
            </a:r>
            <a:r>
              <a:rPr lang="en-US" altLang="zh-CN"/>
              <a:t>fault localization</a:t>
            </a:r>
            <a:r>
              <a:rPr lang="zh-CN" altLang="en-US"/>
              <a:t>）技术利用测试用例的执行情况，根据可疑值计算公式得到每块代码的出错概率。</a:t>
            </a:r>
          </a:p>
        </p:txBody>
      </p:sp>
      <p:sp>
        <p:nvSpPr>
          <p:cNvPr id="7" name="矩形 6"/>
          <p:cNvSpPr/>
          <p:nvPr/>
        </p:nvSpPr>
        <p:spPr>
          <a:xfrm>
            <a:off x="2634141" y="2988471"/>
            <a:ext cx="4750215" cy="350626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05902" y="4369594"/>
            <a:ext cx="4685899" cy="92333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严重依赖于测试集的质量以及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计算公式的好坏</a:t>
            </a:r>
          </a:p>
        </p:txBody>
      </p:sp>
    </p:spTree>
    <p:extLst>
      <p:ext uri="{BB962C8B-B14F-4D97-AF65-F5344CB8AC3E}">
        <p14:creationId xmlns:p14="http://schemas.microsoft.com/office/powerpoint/2010/main" val="375133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69771" y="2633436"/>
            <a:ext cx="8229600" cy="49942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 smtClean="0"/>
              <a:t>挖过什么？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082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Bug</a:t>
            </a:r>
            <a:r>
              <a:rPr lang="zh-CN" altLang="en-US" b="1" dirty="0" smtClean="0"/>
              <a:t>定位</a:t>
            </a:r>
            <a:endParaRPr lang="zh-CN" altLang="en-US" b="1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Zhou </a:t>
            </a:r>
            <a:r>
              <a:rPr lang="zh-CN" altLang="en-US" dirty="0"/>
              <a:t>等人</a:t>
            </a:r>
            <a:r>
              <a:rPr lang="en-US" altLang="zh-CN" b="1" dirty="0">
                <a:solidFill>
                  <a:srgbClr val="FF0000"/>
                </a:solidFill>
              </a:rPr>
              <a:t>*</a:t>
            </a:r>
            <a:r>
              <a:rPr lang="zh-CN" altLang="en-US" b="1" dirty="0"/>
              <a:t> </a:t>
            </a:r>
            <a:r>
              <a:rPr lang="zh-CN" altLang="en-US" dirty="0"/>
              <a:t>提出的 </a:t>
            </a:r>
            <a:r>
              <a:rPr lang="en-US" altLang="zh-CN" b="1" dirty="0" err="1"/>
              <a:t>BugLocator</a:t>
            </a:r>
            <a:r>
              <a:rPr lang="en-US" altLang="zh-CN" dirty="0"/>
              <a:t> </a:t>
            </a:r>
            <a:r>
              <a:rPr lang="zh-CN" altLang="en-US" dirty="0"/>
              <a:t>利用信息检索的方法计算 </a:t>
            </a:r>
            <a:r>
              <a:rPr lang="en-US" altLang="zh-CN" dirty="0"/>
              <a:t>bug </a:t>
            </a:r>
            <a:r>
              <a:rPr lang="zh-CN" altLang="en-US" dirty="0"/>
              <a:t>报告与文件的相关程度，从而对缺陷进行定位。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52" y="2971800"/>
            <a:ext cx="3866198" cy="2338388"/>
          </a:xfrm>
          <a:prstGeom prst="rect">
            <a:avLst/>
          </a:prstGeom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40658" y="5363053"/>
            <a:ext cx="6688369" cy="5078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*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Zhou J , Zhang H , David L O . Where should the Bugs be Fixed? More Accurate Information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Retrieval-Based Bug Localization based on Bug Reports.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ICSE 2012. </a:t>
            </a:r>
          </a:p>
        </p:txBody>
      </p:sp>
    </p:spTree>
    <p:extLst>
      <p:ext uri="{BB962C8B-B14F-4D97-AF65-F5344CB8AC3E}">
        <p14:creationId xmlns:p14="http://schemas.microsoft.com/office/powerpoint/2010/main" val="111050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Zhou </a:t>
            </a:r>
            <a:r>
              <a:rPr lang="zh-CN" altLang="en-US"/>
              <a:t>等人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zh-CN" altLang="en-US" b="1"/>
              <a:t> </a:t>
            </a:r>
            <a:r>
              <a:rPr lang="zh-CN" altLang="en-US"/>
              <a:t>提出的 </a:t>
            </a:r>
            <a:r>
              <a:rPr lang="en-US" altLang="zh-CN" b="1"/>
              <a:t>BugLocator</a:t>
            </a:r>
            <a:r>
              <a:rPr lang="en-US" altLang="zh-CN"/>
              <a:t> </a:t>
            </a:r>
            <a:r>
              <a:rPr lang="zh-CN" altLang="en-US"/>
              <a:t>利用信息检索的方法计算 </a:t>
            </a:r>
            <a:r>
              <a:rPr lang="en-US" altLang="zh-CN"/>
              <a:t>bug </a:t>
            </a:r>
            <a:r>
              <a:rPr lang="zh-CN" altLang="en-US"/>
              <a:t>报告与文件的相关程度，从而对缺陷进行定位。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52" y="2971800"/>
            <a:ext cx="3866198" cy="2338388"/>
          </a:xfrm>
          <a:prstGeom prst="rect">
            <a:avLst/>
          </a:prstGeom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40658" y="5363053"/>
            <a:ext cx="6688369" cy="5078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*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Zhou J , Zhang H , David L O . Where should the Bugs be Fixed? More Accurate Information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Retrieval-Based Bug Localization based on Bug Reports.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ICSE 2012. </a:t>
            </a:r>
          </a:p>
        </p:txBody>
      </p:sp>
      <p:sp>
        <p:nvSpPr>
          <p:cNvPr id="9" name="矩形 8"/>
          <p:cNvSpPr/>
          <p:nvPr/>
        </p:nvSpPr>
        <p:spPr>
          <a:xfrm>
            <a:off x="2591752" y="2988471"/>
            <a:ext cx="3866198" cy="23741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71380" y="4122421"/>
            <a:ext cx="4095993" cy="92333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Bug </a:t>
            </a: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报告的相关信息可能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不全或难以获得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b="1" dirty="0" smtClean="0"/>
              <a:t>Bug</a:t>
            </a:r>
            <a:r>
              <a:rPr lang="zh-CN" altLang="en-US" b="1" dirty="0" smtClean="0"/>
              <a:t>定位</a:t>
            </a:r>
            <a:endParaRPr lang="zh-CN" alt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69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ffectLst/>
              </a:rPr>
              <a:t>Crash </a:t>
            </a:r>
            <a:r>
              <a:rPr lang="zh-CN" altLang="en-US" b="1" dirty="0" smtClean="0">
                <a:effectLst/>
              </a:rPr>
              <a:t>定位</a:t>
            </a:r>
            <a:endParaRPr lang="zh-CN" altLang="en-US" b="1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Wu </a:t>
            </a:r>
            <a:r>
              <a:rPr lang="zh-CN" altLang="en-US"/>
              <a:t>等人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/>
              <a:t> </a:t>
            </a:r>
            <a:r>
              <a:rPr lang="zh-CN" altLang="en-US"/>
              <a:t>提出的 </a:t>
            </a:r>
            <a:r>
              <a:rPr lang="en-US" altLang="zh-CN" b="1"/>
              <a:t>CrashLocator</a:t>
            </a:r>
            <a:r>
              <a:rPr lang="en-US" altLang="zh-CN"/>
              <a:t> </a:t>
            </a:r>
            <a:r>
              <a:rPr lang="zh-CN" altLang="en-US"/>
              <a:t>利用崩溃堆栈迹和程序静态分析来合成</a:t>
            </a:r>
            <a:r>
              <a:rPr lang="zh-CN" altLang="en-US">
                <a:sym typeface="+mn-ea"/>
              </a:rPr>
              <a:t>触发</a:t>
            </a:r>
            <a:r>
              <a:rPr lang="zh-CN" altLang="en-US"/>
              <a:t>崩溃的执行路径，进而定位崩溃的根源 </a:t>
            </a:r>
            <a:r>
              <a:rPr lang="en-US" altLang="zh-CN"/>
              <a:t>(</a:t>
            </a:r>
            <a:r>
              <a:rPr lang="zh-CN" altLang="en-US"/>
              <a:t>函数级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70186" y="5348290"/>
            <a:ext cx="6474401" cy="5078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*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Wu, R, Zhang, H, Cheung, S, Kim, S. Crashlocator: locating crashing faults based on crash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stacks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ISSTA 2014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037046"/>
            <a:ext cx="3959543" cy="2170748"/>
          </a:xfrm>
          <a:prstGeom prst="rect">
            <a:avLst/>
          </a:prstGeom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59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Wu </a:t>
            </a:r>
            <a:r>
              <a:rPr lang="zh-CN" altLang="en-US"/>
              <a:t>等人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/>
              <a:t> </a:t>
            </a:r>
            <a:r>
              <a:rPr lang="zh-CN" altLang="en-US"/>
              <a:t>提出的 </a:t>
            </a:r>
            <a:r>
              <a:rPr lang="en-US" altLang="zh-CN" b="1"/>
              <a:t>CrashLocator</a:t>
            </a:r>
            <a:r>
              <a:rPr lang="en-US" altLang="zh-CN"/>
              <a:t> </a:t>
            </a:r>
            <a:r>
              <a:rPr lang="zh-CN" altLang="en-US"/>
              <a:t>利用崩溃堆栈迹和程序静态分析来合成</a:t>
            </a:r>
            <a:r>
              <a:rPr lang="zh-CN" altLang="en-US">
                <a:sym typeface="+mn-ea"/>
              </a:rPr>
              <a:t>触发</a:t>
            </a:r>
            <a:r>
              <a:rPr lang="zh-CN" altLang="en-US"/>
              <a:t>崩溃的执行路径，进而定位崩溃的根源 </a:t>
            </a:r>
            <a:r>
              <a:rPr lang="en-US" altLang="zh-CN"/>
              <a:t>(</a:t>
            </a:r>
            <a:r>
              <a:rPr lang="zh-CN" altLang="en-US"/>
              <a:t>函数级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70186" y="5348290"/>
            <a:ext cx="6474401" cy="5078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*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Wu, R, Zhang, H, Cheung, S, Kim, S. Crashlocator: locating crashing faults based on crash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stacks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ISSTA 2014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037046"/>
            <a:ext cx="3959543" cy="2170748"/>
          </a:xfrm>
          <a:prstGeom prst="rect">
            <a:avLst/>
          </a:prstGeom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2591752" y="2988471"/>
            <a:ext cx="3866198" cy="23741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95799" y="4122420"/>
            <a:ext cx="3647152" cy="92333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可能出现合成执行路径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的路径爆炸问题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b="1" dirty="0" smtClean="0">
                <a:effectLst/>
              </a:rPr>
              <a:t>Crash </a:t>
            </a:r>
            <a:r>
              <a:rPr lang="zh-CN" altLang="en-US" b="1" dirty="0" smtClean="0">
                <a:effectLst/>
              </a:rPr>
              <a:t>定位</a:t>
            </a:r>
            <a:endParaRPr lang="zh-CN" alt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822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48547" y="1250136"/>
            <a:ext cx="5743815" cy="9705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如何应对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973">
            <a:off x="238315" y="2732425"/>
            <a:ext cx="6229732" cy="3308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433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48547" y="1250136"/>
            <a:ext cx="5743815" cy="9705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如何应对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973">
            <a:off x="238315" y="2732425"/>
            <a:ext cx="6229732" cy="3308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3278261" y="3191434"/>
            <a:ext cx="4499003" cy="9705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自动定位太难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3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48547" y="1250136"/>
            <a:ext cx="5743815" cy="9705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如何应对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973">
            <a:off x="238315" y="2732425"/>
            <a:ext cx="6229732" cy="3308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3278261" y="3191434"/>
            <a:ext cx="4499003" cy="9705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自动定位太难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49163" y="4934657"/>
            <a:ext cx="4499003" cy="9705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自动分离可行</a:t>
            </a:r>
            <a:endParaRPr lang="zh-CN" altLang="en-US" sz="4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77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36806" y="3054099"/>
            <a:ext cx="6808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引发</a:t>
            </a:r>
            <a:r>
              <a:rPr lang="en-US" altLang="zh-CN" sz="4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4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的根源代码，</a:t>
            </a:r>
            <a:endParaRPr lang="en-US" altLang="zh-CN" sz="40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被记录在</a:t>
            </a:r>
            <a:r>
              <a:rPr lang="en-US" altLang="zh-CN" sz="4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 trace</a:t>
            </a:r>
            <a:r>
              <a:rPr lang="zh-CN" altLang="en-US" sz="4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中了吗？</a:t>
            </a:r>
            <a:endParaRPr lang="zh-CN" altLang="en-US" sz="4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0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/>
                <a:sym typeface="+mn-ea"/>
              </a:rPr>
              <a:t>预测方法</a:t>
            </a:r>
            <a:endParaRPr lang="zh-CN" altLang="en-US" b="1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我们的想法：将定位问题转化为预测问题。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4" y="3029905"/>
            <a:ext cx="2509838" cy="1564481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右箭头 9"/>
          <p:cNvSpPr/>
          <p:nvPr/>
        </p:nvSpPr>
        <p:spPr>
          <a:xfrm>
            <a:off x="4190050" y="3604262"/>
            <a:ext cx="872966" cy="54721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0743" y="4683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崩溃定位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08834" y="4683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位置预测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40681" y="510825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错误根源在哪？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29150" y="510825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错误根源是否在堆栈迹中？</a:t>
            </a:r>
          </a:p>
        </p:txBody>
      </p:sp>
      <p:pic>
        <p:nvPicPr>
          <p:cNvPr id="15" name="图片 14"/>
          <p:cNvPicPr/>
          <p:nvPr/>
        </p:nvPicPr>
        <p:blipFill rotWithShape="1">
          <a:blip r:embed="rId3"/>
          <a:srcRect l="37700" t="40160" r="41633" b="35217"/>
          <a:stretch/>
        </p:blipFill>
        <p:spPr bwMode="auto">
          <a:xfrm>
            <a:off x="5135588" y="2912906"/>
            <a:ext cx="2865107" cy="168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963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/>
              </a:rPr>
              <a:t>预测</a:t>
            </a:r>
            <a:r>
              <a:rPr lang="zh-CN" altLang="en-US" b="1" dirty="0" smtClean="0">
                <a:effectLst/>
              </a:rPr>
              <a:t>方法（以</a:t>
            </a:r>
            <a:r>
              <a:rPr lang="zh-CN" altLang="en-US" b="1" dirty="0" smtClean="0"/>
              <a:t>代码行为单位</a:t>
            </a:r>
            <a:r>
              <a:rPr lang="zh-CN" altLang="en-US" b="1" dirty="0" smtClean="0">
                <a:effectLst/>
              </a:rPr>
              <a:t>）</a:t>
            </a:r>
            <a:endParaRPr lang="zh-CN" altLang="en-US" b="1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以错误根源是否存在与堆栈迹中来定义预测问题。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68" y="2826544"/>
            <a:ext cx="6463665" cy="1522095"/>
          </a:xfrm>
          <a:prstGeom prst="rect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340" name="文本框 3"/>
          <p:cNvSpPr txBox="1"/>
          <p:nvPr/>
        </p:nvSpPr>
        <p:spPr>
          <a:xfrm>
            <a:off x="2048114" y="4682730"/>
            <a:ext cx="5141407" cy="830997"/>
          </a:xfrm>
          <a:prstGeom prst="rect">
            <a:avLst/>
          </a:prstGeom>
          <a:solidFill>
            <a:schemeClr val="tx2"/>
          </a:solidFill>
          <a:ln w="9525"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InTrace: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错误根源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堆栈迹之中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OutTrace: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错误根源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堆栈迹之中</a:t>
            </a:r>
          </a:p>
        </p:txBody>
      </p:sp>
    </p:spTree>
    <p:extLst>
      <p:ext uri="{BB962C8B-B14F-4D97-AF65-F5344CB8AC3E}">
        <p14:creationId xmlns:p14="http://schemas.microsoft.com/office/powerpoint/2010/main" val="159154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发现与分析软件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TextBox 9"/>
          <p:cNvSpPr txBox="1"/>
          <p:nvPr/>
        </p:nvSpPr>
        <p:spPr>
          <a:xfrm>
            <a:off x="539552" y="1926448"/>
            <a:ext cx="302433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分析程序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bug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和程序员的关联，在开源社区中为程序员准确分配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bug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 l="2865" t="4897" r="1478" b="3608"/>
          <a:stretch>
            <a:fillRect/>
          </a:stretch>
        </p:blipFill>
        <p:spPr bwMode="auto">
          <a:xfrm>
            <a:off x="4002341" y="1938582"/>
            <a:ext cx="3050084" cy="156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C:\Users\jifeng\Desktop\ac4bd11373f0820298108ea148fbfbedaa641ba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67" y="1926448"/>
            <a:ext cx="1523253" cy="14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预测方法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对于一个新的崩溃，自动化预测错误根源是否在堆栈迹中。预测结果对调试人员的崩溃定位工作起辅助作用。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93" y="3363278"/>
            <a:ext cx="1233964" cy="1066800"/>
          </a:xfrm>
          <a:prstGeom prst="rect">
            <a:avLst/>
          </a:prstGeom>
        </p:spPr>
      </p:pic>
      <p:sp>
        <p:nvSpPr>
          <p:cNvPr id="6" name="爆炸形 1 5"/>
          <p:cNvSpPr/>
          <p:nvPr/>
        </p:nvSpPr>
        <p:spPr>
          <a:xfrm>
            <a:off x="1002506" y="3374708"/>
            <a:ext cx="1002983" cy="937736"/>
          </a:xfrm>
          <a:prstGeom prst="irregularSeal1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5818" y="45710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新的崩溃</a:t>
            </a:r>
          </a:p>
        </p:txBody>
      </p:sp>
      <p:sp>
        <p:nvSpPr>
          <p:cNvPr id="7" name="椭圆 6"/>
          <p:cNvSpPr/>
          <p:nvPr/>
        </p:nvSpPr>
        <p:spPr>
          <a:xfrm>
            <a:off x="2908459" y="3612833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21769" y="457104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预测器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86265" y="3363277"/>
            <a:ext cx="1869423" cy="41549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存在堆栈迹中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74833" y="4069556"/>
            <a:ext cx="1880643" cy="41549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不在堆栈迹中</a:t>
            </a:r>
            <a:r>
              <a:rPr kumimoji="0" lang="en-US" altLang="zh-CN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04861" y="45710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预测结果</a:t>
            </a:r>
          </a:p>
        </p:txBody>
      </p:sp>
      <p:cxnSp>
        <p:nvCxnSpPr>
          <p:cNvPr id="15" name="直接箭头连接符 14"/>
          <p:cNvCxnSpPr>
            <a:stCxn id="6" idx="3"/>
            <a:endCxn id="7" idx="2"/>
          </p:cNvCxnSpPr>
          <p:nvPr/>
        </p:nvCxnSpPr>
        <p:spPr>
          <a:xfrm>
            <a:off x="2005489" y="3964307"/>
            <a:ext cx="902970" cy="42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6"/>
            <a:endCxn id="11" idx="1"/>
          </p:cNvCxnSpPr>
          <p:nvPr/>
        </p:nvCxnSpPr>
        <p:spPr>
          <a:xfrm flipV="1">
            <a:off x="3594259" y="3571026"/>
            <a:ext cx="792006" cy="3847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12" idx="1"/>
          </p:cNvCxnSpPr>
          <p:nvPr/>
        </p:nvCxnSpPr>
        <p:spPr>
          <a:xfrm>
            <a:off x="3594259" y="3955733"/>
            <a:ext cx="780574" cy="3215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878955" y="45710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调试人员</a:t>
            </a:r>
          </a:p>
        </p:txBody>
      </p:sp>
    </p:spTree>
    <p:extLst>
      <p:ext uri="{BB962C8B-B14F-4D97-AF65-F5344CB8AC3E}">
        <p14:creationId xmlns:p14="http://schemas.microsoft.com/office/powerpoint/2010/main" val="375443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预测方法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自动化收集 </a:t>
            </a:r>
            <a:r>
              <a:rPr lang="en-US" altLang="zh-CN"/>
              <a:t>89 </a:t>
            </a:r>
            <a:r>
              <a:rPr lang="zh-CN" altLang="en-US"/>
              <a:t>个人工定义的特征 </a:t>
            </a:r>
            <a:r>
              <a:rPr lang="en-US" altLang="zh-CN"/>
              <a:t>(Feature)</a:t>
            </a:r>
            <a:r>
              <a:rPr lang="zh-CN" altLang="en-US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86" y="2942273"/>
            <a:ext cx="3712845" cy="2682240"/>
          </a:xfrm>
          <a:prstGeom prst="rect">
            <a:avLst/>
          </a:prstGeom>
          <a:ln w="12700" cmpd="dbl">
            <a:solidFill>
              <a:schemeClr val="accent1">
                <a:lumMod val="50000"/>
              </a:schemeClr>
            </a:solidFill>
          </a:ln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76" y="2764155"/>
            <a:ext cx="3574733" cy="2726055"/>
          </a:xfrm>
          <a:prstGeom prst="rect">
            <a:avLst/>
          </a:prstGeom>
          <a:ln w="12700" cmpd="dbl">
            <a:solidFill>
              <a:schemeClr val="accent1">
                <a:lumMod val="50000"/>
              </a:schemeClr>
            </a:solidFill>
          </a:ln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1886667" y="3201117"/>
            <a:ext cx="5509022" cy="1660922"/>
          </a:xfrm>
          <a:prstGeom prst="rect">
            <a:avLst/>
          </a:prstGeom>
          <a:solidFill>
            <a:schemeClr val="tx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441" name="文本框 6"/>
          <p:cNvSpPr txBox="1"/>
          <p:nvPr/>
        </p:nvSpPr>
        <p:spPr>
          <a:xfrm>
            <a:off x="2041208" y="3443764"/>
            <a:ext cx="5200650" cy="1200329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特征来自于堆栈迹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stack trace)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和代码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source code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崩溃异常类型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代码分析信息等等。</a:t>
            </a:r>
          </a:p>
        </p:txBody>
      </p:sp>
    </p:spTree>
    <p:extLst>
      <p:ext uri="{BB962C8B-B14F-4D97-AF65-F5344CB8AC3E}">
        <p14:creationId xmlns:p14="http://schemas.microsoft.com/office/powerpoint/2010/main" val="96195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预测方法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如：收集来自于崩溃堆栈迹 </a:t>
            </a:r>
            <a:r>
              <a:rPr lang="en-US" altLang="zh-CN"/>
              <a:t>(Stack trace) </a:t>
            </a:r>
            <a:r>
              <a:rPr lang="zh-CN" altLang="en-US"/>
              <a:t>的特征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51" y="2820353"/>
            <a:ext cx="6463665" cy="1522095"/>
          </a:xfrm>
          <a:prstGeom prst="rect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340" name="文本框 3"/>
          <p:cNvSpPr txBox="1"/>
          <p:nvPr/>
        </p:nvSpPr>
        <p:spPr>
          <a:xfrm>
            <a:off x="2907746" y="4189335"/>
            <a:ext cx="5978560" cy="1569660"/>
          </a:xfrm>
          <a:prstGeom prst="rect">
            <a:avLst/>
          </a:prstGeom>
          <a:solidFill>
            <a:schemeClr val="tx2"/>
          </a:solidFill>
          <a:ln w="9525"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异常类型：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IndexOutOfBoundsException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包含函数：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main(), getElemByIndex()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包含的类：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HelloWorld, HelloWorld_II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...</a:t>
            </a:r>
          </a:p>
        </p:txBody>
      </p:sp>
      <p:sp>
        <p:nvSpPr>
          <p:cNvPr id="160" name=" 160"/>
          <p:cNvSpPr/>
          <p:nvPr/>
        </p:nvSpPr>
        <p:spPr>
          <a:xfrm rot="5400000">
            <a:off x="1878806" y="4228624"/>
            <a:ext cx="1067753" cy="833438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09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预测方法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如：收集来自于代码 </a:t>
            </a:r>
            <a:r>
              <a:rPr lang="en-US" altLang="zh-CN"/>
              <a:t>(Faulty code) </a:t>
            </a:r>
            <a:r>
              <a:rPr lang="zh-CN" altLang="en-US"/>
              <a:t>的特征</a:t>
            </a:r>
          </a:p>
        </p:txBody>
      </p:sp>
      <p:sp>
        <p:nvSpPr>
          <p:cNvPr id="14340" name="文本框 3"/>
          <p:cNvSpPr txBox="1"/>
          <p:nvPr/>
        </p:nvSpPr>
        <p:spPr>
          <a:xfrm>
            <a:off x="5454730" y="3066814"/>
            <a:ext cx="3321743" cy="1938992"/>
          </a:xfrm>
          <a:prstGeom prst="rect">
            <a:avLst/>
          </a:prstGeom>
          <a:solidFill>
            <a:schemeClr val="tx2"/>
          </a:solidFill>
          <a:ln w="9525"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类代码行：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30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函数个数：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变量个数：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函数：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getElemIndex()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...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52" y="2674620"/>
            <a:ext cx="3309938" cy="2925128"/>
          </a:xfrm>
          <a:prstGeom prst="rect">
            <a:avLst/>
          </a:prstGeom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0" name=" 160"/>
          <p:cNvSpPr/>
          <p:nvPr/>
        </p:nvSpPr>
        <p:spPr>
          <a:xfrm rot="20580000" flipV="1">
            <a:off x="4272439" y="3128010"/>
            <a:ext cx="1080135" cy="860108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3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预测方法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18156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训练阶段 </a:t>
            </a:r>
            <a:r>
              <a:rPr lang="en-US" altLang="zh-CN" dirty="0"/>
              <a:t>(Training Phase) +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部署</a:t>
            </a:r>
            <a:r>
              <a:rPr lang="zh-CN" altLang="en-US" dirty="0"/>
              <a:t>阶段 </a:t>
            </a:r>
            <a:r>
              <a:rPr lang="en-US" altLang="zh-CN" dirty="0"/>
              <a:t>(Deployment Phase)</a:t>
            </a:r>
          </a:p>
        </p:txBody>
      </p:sp>
      <p:pic>
        <p:nvPicPr>
          <p:cNvPr id="1536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68" y="2707481"/>
            <a:ext cx="6760369" cy="3083243"/>
          </a:xfrm>
          <a:prstGeom prst="rect">
            <a:avLst/>
          </a:prstGeom>
          <a:noFill/>
          <a:ln w="9525">
            <a:noFill/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37627" y="6093296"/>
            <a:ext cx="7907233" cy="6463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Gu, </a:t>
            </a:r>
            <a:r>
              <a:rPr lang="en-US" altLang="zh-CN" b="1" dirty="0"/>
              <a:t>Xuan</a:t>
            </a:r>
            <a:r>
              <a:rPr lang="en-US" altLang="zh-CN" dirty="0"/>
              <a:t>, et al. Does the Fault Reside in a Stack Trace? Assisting Crash Localization by Predicting Crashing Fault Residence. JSS 2018. </a:t>
            </a:r>
          </a:p>
        </p:txBody>
      </p:sp>
    </p:spTree>
    <p:extLst>
      <p:ext uri="{BB962C8B-B14F-4D97-AF65-F5344CB8AC3E}">
        <p14:creationId xmlns:p14="http://schemas.microsoft.com/office/powerpoint/2010/main" val="136024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预测方法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训练阶段 </a:t>
            </a:r>
            <a:r>
              <a:rPr lang="en-US" altLang="zh-CN"/>
              <a:t>(Training Phase) + </a:t>
            </a:r>
            <a:r>
              <a:rPr lang="zh-CN" altLang="en-US"/>
              <a:t>部署阶段 </a:t>
            </a:r>
            <a:r>
              <a:rPr lang="en-US" altLang="zh-CN"/>
              <a:t>(Deployment Phase)</a:t>
            </a:r>
          </a:p>
        </p:txBody>
      </p:sp>
      <p:pic>
        <p:nvPicPr>
          <p:cNvPr id="1536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68" y="2707481"/>
            <a:ext cx="6760369" cy="3083243"/>
          </a:xfrm>
          <a:prstGeom prst="rect">
            <a:avLst/>
          </a:prstGeom>
          <a:noFill/>
          <a:ln w="9525">
            <a:noFill/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147288" y="2634141"/>
            <a:ext cx="7032784" cy="1677829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64469" y="4531995"/>
            <a:ext cx="1129189" cy="1092518"/>
          </a:xfrm>
          <a:prstGeom prst="ellipse">
            <a:avLst/>
          </a:prstGeom>
          <a:noFill/>
          <a:ln w="101600">
            <a:solidFill>
              <a:srgbClr val="FF8D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639278" y="3874296"/>
            <a:ext cx="370999" cy="60817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7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预测方法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训练阶段 </a:t>
            </a:r>
            <a:r>
              <a:rPr lang="en-US" altLang="zh-CN"/>
              <a:t>(Training Phase) + </a:t>
            </a:r>
            <a:r>
              <a:rPr lang="zh-CN" altLang="en-US"/>
              <a:t>部署阶段 </a:t>
            </a:r>
            <a:r>
              <a:rPr lang="en-US" altLang="zh-CN"/>
              <a:t>(Deployment Phase)</a:t>
            </a:r>
          </a:p>
        </p:txBody>
      </p:sp>
      <p:pic>
        <p:nvPicPr>
          <p:cNvPr id="1536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68" y="2707481"/>
            <a:ext cx="6760369" cy="3083243"/>
          </a:xfrm>
          <a:prstGeom prst="rect">
            <a:avLst/>
          </a:prstGeom>
          <a:noFill/>
          <a:ln w="9525">
            <a:noFill/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147288" y="4190526"/>
            <a:ext cx="7032784" cy="1677829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下箭头 9"/>
          <p:cNvSpPr/>
          <p:nvPr/>
        </p:nvSpPr>
        <p:spPr>
          <a:xfrm rot="16200000">
            <a:off x="949643" y="4721067"/>
            <a:ext cx="367665" cy="63198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64794" y="4618196"/>
            <a:ext cx="1219757" cy="415498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InTrace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56221" y="5103019"/>
            <a:ext cx="1256626" cy="415498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OutTrace </a:t>
            </a:r>
          </a:p>
        </p:txBody>
      </p:sp>
    </p:spTree>
    <p:extLst>
      <p:ext uri="{BB962C8B-B14F-4D97-AF65-F5344CB8AC3E}">
        <p14:creationId xmlns:p14="http://schemas.microsoft.com/office/powerpoint/2010/main" val="146850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预测方法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None/>
              <a:defRPr/>
            </a:pP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+mn-ea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+mn-ea"/>
              </a:rPr>
              <a:t>程序变异实现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 → </a:t>
            </a:r>
            <a:r>
              <a:rPr lang="en-US" altLang="zh-CN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PIT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None/>
              <a:defRPr/>
            </a:pPr>
            <a:r>
              <a:rPr lang="en-US" altLang="zh-CN" u="sng" noProof="0" dirty="0">
                <a:ln>
                  <a:noFill/>
                </a:ln>
                <a:solidFill>
                  <a:srgbClr val="1D49BB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http://pitest.org/</a:t>
            </a:r>
            <a:endParaRPr lang="en-US" altLang="zh-CN" u="sng" dirty="0">
              <a:solidFill>
                <a:srgbClr val="1D49BB"/>
              </a:solidFill>
              <a:latin typeface="+mn-lt"/>
              <a:ea typeface="+mn-ea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+mn-ea"/>
              </a:rPr>
              <a:t>程序分析实现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 → </a:t>
            </a:r>
            <a:r>
              <a:rPr lang="en-US" altLang="zh-CN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SPOON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None/>
              <a:defRPr/>
            </a:pPr>
            <a:r>
              <a:rPr lang="en-US" altLang="zh-CN" u="sng" noProof="0" dirty="0">
                <a:ln>
                  <a:noFill/>
                </a:ln>
                <a:solidFill>
                  <a:srgbClr val="1D49BB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http://spoon.gforge.inria.fr/</a:t>
            </a:r>
            <a:endParaRPr lang="en-US" altLang="zh-CN" u="sng" dirty="0">
              <a:solidFill>
                <a:srgbClr val="1D49BB"/>
              </a:solidFill>
              <a:latin typeface="+mn-lt"/>
              <a:ea typeface="+mn-ea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+mn-ea"/>
              </a:rPr>
              <a:t>机器学习实现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 → </a:t>
            </a:r>
            <a:r>
              <a:rPr lang="en-US" altLang="zh-CN" b="1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WEKA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None/>
              <a:defRPr/>
            </a:pPr>
            <a:r>
              <a:rPr lang="en-US" altLang="zh-CN" u="sng" noProof="0" dirty="0">
                <a:ln>
                  <a:noFill/>
                </a:ln>
                <a:solidFill>
                  <a:srgbClr val="1D49BB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http://www.cs.waikato.ac.nz/ml/weka/</a:t>
            </a:r>
            <a:endParaRPr lang="zh-CN" altLang="en-US"/>
          </a:p>
        </p:txBody>
      </p:sp>
      <p:pic>
        <p:nvPicPr>
          <p:cNvPr id="2253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2454595"/>
            <a:ext cx="1039178" cy="909161"/>
          </a:xfrm>
          <a:prstGeom prst="rect">
            <a:avLst/>
          </a:prstGeom>
          <a:noFill/>
          <a:ln w="9525"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53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7" y="3669983"/>
            <a:ext cx="2553176" cy="1091565"/>
          </a:xfrm>
          <a:prstGeom prst="rect">
            <a:avLst/>
          </a:prstGeom>
          <a:noFill/>
          <a:ln w="9525"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53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262" y="2454592"/>
            <a:ext cx="1034891" cy="909638"/>
          </a:xfrm>
          <a:prstGeom prst="rect">
            <a:avLst/>
          </a:prstGeom>
          <a:noFill/>
          <a:ln w="9525"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4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ym typeface="+mn-ea"/>
              </a:rPr>
              <a:t>研究问题 </a:t>
            </a:r>
            <a:r>
              <a:rPr lang="en-US" altLang="zh-CN" b="1" dirty="0">
                <a:sym typeface="+mn-ea"/>
              </a:rPr>
              <a:t>(Research Questions)</a:t>
            </a:r>
          </a:p>
          <a:p>
            <a:pPr marL="0" indent="0">
              <a:buNone/>
            </a:pPr>
            <a:endParaRPr lang="en-US" altLang="zh-CN" b="1" dirty="0">
              <a:sym typeface="+mn-ea"/>
            </a:endParaRPr>
          </a:p>
          <a:p>
            <a:pPr marL="0" indent="0" algn="just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RQ1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效果</a:t>
            </a:r>
            <a:r>
              <a:rPr lang="zh-CN" altLang="en-US" dirty="0">
                <a:sym typeface="+mn-ea"/>
              </a:rPr>
              <a:t>如何？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RQ2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不平衡数据处理</a:t>
            </a:r>
            <a:r>
              <a:rPr lang="zh-CN" altLang="en-US" dirty="0">
                <a:sym typeface="+mn-ea"/>
              </a:rPr>
              <a:t>方法能提高预测精度吗？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RQ3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哪些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特征</a:t>
            </a:r>
            <a:r>
              <a:rPr lang="zh-CN" altLang="en-US" dirty="0">
                <a:sym typeface="+mn-ea"/>
              </a:rPr>
              <a:t>对于预测结果的影响更大？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RQ4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效率</a:t>
            </a:r>
            <a:r>
              <a:rPr lang="zh-CN" altLang="en-US" dirty="0">
                <a:sym typeface="+mn-ea"/>
              </a:rPr>
              <a:t>如何？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程序变异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的方式人工的植入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crash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2151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06" y="2683193"/>
            <a:ext cx="6751320" cy="2941320"/>
          </a:xfrm>
          <a:prstGeom prst="rect">
            <a:avLst/>
          </a:prstGeom>
          <a:noFill/>
          <a:ln w="9525"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9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发现与分析软件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TextBox 9"/>
          <p:cNvSpPr txBox="1"/>
          <p:nvPr/>
        </p:nvSpPr>
        <p:spPr>
          <a:xfrm>
            <a:off x="539552" y="1926448"/>
            <a:ext cx="302433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分析程序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bug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和程序员的关联，在开源社区中为程序员准确分配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bug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 l="2865" t="4897" r="1478" b="3608"/>
          <a:stretch>
            <a:fillRect/>
          </a:stretch>
        </p:blipFill>
        <p:spPr bwMode="auto">
          <a:xfrm>
            <a:off x="4002341" y="1938582"/>
            <a:ext cx="3050084" cy="156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C:\Users\jifeng\Desktop\ac4bd11373f0820298108ea148fbfbedaa641ba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67" y="1926448"/>
            <a:ext cx="1523253" cy="14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3"/>
          <p:cNvSpPr txBox="1"/>
          <p:nvPr/>
        </p:nvSpPr>
        <p:spPr>
          <a:xfrm>
            <a:off x="539552" y="6330014"/>
            <a:ext cx="2337836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  <a:ea typeface="黑体" pitchFamily="49" charset="-122"/>
              </a:rPr>
              <a:t>ICSE 2012, TSE 2012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 l="38282" t="37199" r="38281" b="36805"/>
          <a:stretch>
            <a:fillRect/>
          </a:stretch>
        </p:blipFill>
        <p:spPr bwMode="auto">
          <a:xfrm>
            <a:off x="4114512" y="5358614"/>
            <a:ext cx="1877647" cy="117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 descr="C:\Users\jifeng\Desktop\705-150ZP95230216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512" y="3861048"/>
            <a:ext cx="1412871" cy="132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3"/>
          <p:cNvSpPr txBox="1"/>
          <p:nvPr/>
        </p:nvSpPr>
        <p:spPr>
          <a:xfrm>
            <a:off x="539552" y="3861048"/>
            <a:ext cx="302433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迁移程序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bug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和需求，为需求工程提供开放的实验数据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53303" r="70781" b="26037"/>
          <a:stretch/>
        </p:blipFill>
        <p:spPr bwMode="auto">
          <a:xfrm>
            <a:off x="6300192" y="5191476"/>
            <a:ext cx="2375728" cy="133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https://ss3.bdstatic.com/70cFv8Sh_Q1YnxGkpoWK1HF6hhy/it/u=191305424,742650229&amp;fm=26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93" y="3850019"/>
            <a:ext cx="2644481" cy="13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3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个开源项目，每个项目 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个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crash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，总计收集 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3500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个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crash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0" y="2884646"/>
            <a:ext cx="7801451" cy="2372678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RQ1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效果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560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4" y="2971324"/>
            <a:ext cx="7529036" cy="2518410"/>
          </a:xfrm>
          <a:prstGeom prst="rect">
            <a:avLst/>
          </a:prstGeom>
          <a:noFill/>
          <a:ln w="9525">
            <a:noFill/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18185" y="3699036"/>
            <a:ext cx="7707630" cy="388144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箭头: 右 4"/>
          <p:cNvSpPr/>
          <p:nvPr/>
        </p:nvSpPr>
        <p:spPr>
          <a:xfrm rot="7753536">
            <a:off x="8190548" y="3280411"/>
            <a:ext cx="453866" cy="2976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58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RQ1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效果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6630" name="图片 3"/>
          <p:cNvPicPr>
            <a:picLocks noChangeAspect="1"/>
          </p:cNvPicPr>
          <p:nvPr/>
        </p:nvPicPr>
        <p:blipFill>
          <a:blip r:embed="rId2"/>
          <a:srcRect b="28836"/>
          <a:stretch>
            <a:fillRect/>
          </a:stretch>
        </p:blipFill>
        <p:spPr>
          <a:xfrm>
            <a:off x="1577816" y="2874169"/>
            <a:ext cx="6170295" cy="2833688"/>
          </a:xfrm>
          <a:prstGeom prst="rect">
            <a:avLst/>
          </a:prstGeom>
          <a:noFill/>
          <a:ln w="9525">
            <a:noFill/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033113" y="3441383"/>
            <a:ext cx="5715476" cy="249555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箭头: 右 4"/>
          <p:cNvSpPr/>
          <p:nvPr/>
        </p:nvSpPr>
        <p:spPr>
          <a:xfrm rot="7753536">
            <a:off x="7769068" y="3094198"/>
            <a:ext cx="453866" cy="2633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35018" y="4579144"/>
            <a:ext cx="5715476" cy="249555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箭头: 右 4"/>
          <p:cNvSpPr/>
          <p:nvPr/>
        </p:nvSpPr>
        <p:spPr>
          <a:xfrm rot="7753536">
            <a:off x="7769068" y="4373406"/>
            <a:ext cx="453866" cy="2633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4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RQ1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效果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33113" y="3441383"/>
            <a:ext cx="5715476" cy="249555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箭头: 右 4"/>
          <p:cNvSpPr/>
          <p:nvPr/>
        </p:nvSpPr>
        <p:spPr>
          <a:xfrm rot="7753536">
            <a:off x="9079232" y="2588897"/>
            <a:ext cx="453866" cy="2633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35018" y="4579144"/>
            <a:ext cx="5715476" cy="249555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箭头: 右 4"/>
          <p:cNvSpPr/>
          <p:nvPr/>
        </p:nvSpPr>
        <p:spPr>
          <a:xfrm rot="7753536">
            <a:off x="9079232" y="3568543"/>
            <a:ext cx="453866" cy="2633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46" y="2647476"/>
            <a:ext cx="6404610" cy="3107531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箭头: 右 4"/>
          <p:cNvSpPr/>
          <p:nvPr/>
        </p:nvSpPr>
        <p:spPr>
          <a:xfrm rot="7753536">
            <a:off x="9079232" y="4572002"/>
            <a:ext cx="453866" cy="2633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28363" y="2610803"/>
            <a:ext cx="5715476" cy="249555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8363" y="3652361"/>
            <a:ext cx="5715476" cy="249555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28363" y="4668203"/>
            <a:ext cx="5715476" cy="249555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3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RQ1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效果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8" name="文本框 13"/>
          <p:cNvSpPr txBox="1"/>
          <p:nvPr/>
        </p:nvSpPr>
        <p:spPr>
          <a:xfrm>
            <a:off x="2244607" y="3599737"/>
            <a:ext cx="4653838" cy="10156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结论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：方法分类精度高，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C4.5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算法表现最好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RQ1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效果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8" name="文本框 13"/>
          <p:cNvSpPr txBox="1"/>
          <p:nvPr/>
        </p:nvSpPr>
        <p:spPr>
          <a:xfrm>
            <a:off x="2244607" y="3599737"/>
            <a:ext cx="4653838" cy="10156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结论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：方法分类精度高，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C4.5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算法表现最好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254" y="3486463"/>
            <a:ext cx="8221916" cy="1308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如果用</a:t>
            </a:r>
            <a:r>
              <a:rPr lang="en-US" altLang="zh-CN" sz="2800" dirty="0" smtClean="0"/>
              <a:t>seeded fault</a:t>
            </a:r>
            <a:r>
              <a:rPr lang="zh-CN" altLang="en-US" sz="2800" dirty="0" smtClean="0"/>
              <a:t>数据集预测真实项目的</a:t>
            </a:r>
            <a:r>
              <a:rPr lang="en-US" altLang="zh-CN" sz="2800" dirty="0" smtClean="0"/>
              <a:t>crash</a:t>
            </a:r>
            <a:r>
              <a:rPr lang="zh-CN" altLang="en-US" sz="2800" dirty="0" smtClean="0"/>
              <a:t>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79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RQ1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效果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8" name="文本框 13"/>
          <p:cNvSpPr txBox="1"/>
          <p:nvPr/>
        </p:nvSpPr>
        <p:spPr>
          <a:xfrm>
            <a:off x="2244607" y="3599737"/>
            <a:ext cx="4653838" cy="10156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结论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：方法分类精度高，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C4.5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算法表现最好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254" y="3486463"/>
            <a:ext cx="8221916" cy="1308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如果用</a:t>
            </a:r>
            <a:r>
              <a:rPr lang="en-US" altLang="zh-CN" sz="2800" dirty="0" smtClean="0"/>
              <a:t>seeded fault</a:t>
            </a:r>
            <a:r>
              <a:rPr lang="zh-CN" altLang="en-US" sz="2800" dirty="0" smtClean="0"/>
              <a:t>数据集预测真实项目的</a:t>
            </a:r>
            <a:r>
              <a:rPr lang="en-US" altLang="zh-CN" sz="2800" dirty="0" smtClean="0"/>
              <a:t>crash</a:t>
            </a:r>
            <a:r>
              <a:rPr lang="zh-CN" altLang="en-US" sz="2800" dirty="0" smtClean="0"/>
              <a:t>？</a:t>
            </a:r>
            <a:endParaRPr lang="zh-CN" altLang="en-US" sz="2800" dirty="0"/>
          </a:p>
        </p:txBody>
      </p:sp>
      <p:sp>
        <p:nvSpPr>
          <p:cNvPr id="6" name="文本框 13"/>
          <p:cNvSpPr txBox="1"/>
          <p:nvPr/>
        </p:nvSpPr>
        <p:spPr>
          <a:xfrm>
            <a:off x="1884758" y="4978068"/>
            <a:ext cx="4863832" cy="553998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结论：仍能达到</a:t>
            </a: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80%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的精度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2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RQ2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不平衡数据处理</a:t>
            </a:r>
            <a:r>
              <a:rPr lang="zh-CN" altLang="en-US" dirty="0">
                <a:sym typeface="+mn-ea"/>
              </a:rPr>
              <a:t>方法能提高预测精度吗？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97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5" y="2852740"/>
            <a:ext cx="4791551" cy="2837021"/>
          </a:xfrm>
          <a:prstGeom prst="rect">
            <a:avLst/>
          </a:prstGeom>
          <a:noFill/>
          <a:ln w="9525"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13"/>
          <p:cNvSpPr txBox="1"/>
          <p:nvPr/>
        </p:nvSpPr>
        <p:spPr>
          <a:xfrm>
            <a:off x="4491990" y="2707720"/>
            <a:ext cx="4235840" cy="415498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InTrace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和 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OutTrace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分布不均衡</a:t>
            </a:r>
          </a:p>
        </p:txBody>
      </p:sp>
    </p:spTree>
    <p:extLst>
      <p:ext uri="{BB962C8B-B14F-4D97-AF65-F5344CB8AC3E}">
        <p14:creationId xmlns:p14="http://schemas.microsoft.com/office/powerpoint/2010/main" val="16919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RQ2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不平衡数据处理</a:t>
            </a:r>
            <a:r>
              <a:rPr lang="zh-CN" altLang="en-US" dirty="0">
                <a:sym typeface="+mn-ea"/>
              </a:rPr>
              <a:t>方法能提高预测精度吗？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31750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709" y="2726531"/>
            <a:ext cx="3770710" cy="3096816"/>
          </a:xfrm>
          <a:prstGeom prst="rect">
            <a:avLst/>
          </a:prstGeom>
          <a:noFill/>
          <a:ln w="9525">
            <a:noFill/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66" y="2817021"/>
            <a:ext cx="2131219" cy="135016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>
            <a:outerShdw blurRad="3302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连接符: 曲线 8"/>
          <p:cNvCxnSpPr>
            <a:endCxn id="7" idx="2"/>
          </p:cNvCxnSpPr>
          <p:nvPr/>
        </p:nvCxnSpPr>
        <p:spPr>
          <a:xfrm flipV="1">
            <a:off x="4883232" y="4167190"/>
            <a:ext cx="1912144" cy="1308497"/>
          </a:xfrm>
          <a:prstGeom prst="curvedConnector2">
            <a:avLst/>
          </a:prstGeom>
          <a:ln w="38100" cmpd="sng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9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RQ2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不平衡数据处理</a:t>
            </a:r>
            <a:r>
              <a:rPr lang="zh-CN" altLang="en-US" dirty="0">
                <a:sym typeface="+mn-ea"/>
              </a:rPr>
              <a:t>方法能提高预测精度吗？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3379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59" y="2663666"/>
            <a:ext cx="3770710" cy="3096816"/>
          </a:xfrm>
          <a:prstGeom prst="rect">
            <a:avLst/>
          </a:prstGeom>
          <a:noFill/>
          <a:ln w="9525"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53" y="4124566"/>
            <a:ext cx="2645569" cy="1240631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>
            <a:outerShdw blurRad="5207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800" name="连接符: 曲线 11"/>
          <p:cNvCxnSpPr>
            <a:endCxn id="10" idx="0"/>
          </p:cNvCxnSpPr>
          <p:nvPr/>
        </p:nvCxnSpPr>
        <p:spPr>
          <a:xfrm>
            <a:off x="4298632" y="3480435"/>
            <a:ext cx="2615804" cy="644129"/>
          </a:xfrm>
          <a:prstGeom prst="curvedConnector2">
            <a:avLst/>
          </a:prstGeom>
          <a:ln w="38100" cap="flat" cmpd="sng">
            <a:solidFill>
              <a:srgbClr val="3C8C93"/>
            </a:solidFill>
            <a:prstDash val="solid"/>
            <a:miter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1904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发现与分析软件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TextBox 9"/>
          <p:cNvSpPr txBox="1"/>
          <p:nvPr/>
        </p:nvSpPr>
        <p:spPr>
          <a:xfrm>
            <a:off x="539551" y="1926448"/>
            <a:ext cx="327941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技术债务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(Tech Debt)</a:t>
            </a:r>
          </a:p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与项目完成时间的关联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1318562"/>
            <a:ext cx="5094514" cy="422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RQ2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不平衡数据处理</a:t>
            </a:r>
            <a:r>
              <a:rPr lang="zh-CN" altLang="en-US" dirty="0">
                <a:sym typeface="+mn-ea"/>
              </a:rPr>
              <a:t>方法能提高预测精度吗？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8" name="文本框 13"/>
          <p:cNvSpPr txBox="1"/>
          <p:nvPr/>
        </p:nvSpPr>
        <p:spPr>
          <a:xfrm>
            <a:off x="1786454" y="3434956"/>
            <a:ext cx="5382499" cy="10156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结论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：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SMOTE 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方法能够得到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更稳定的效果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04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RQ3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哪些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特征</a:t>
            </a:r>
            <a:r>
              <a:rPr lang="zh-CN" altLang="en-US" dirty="0">
                <a:sym typeface="+mn-ea"/>
              </a:rPr>
              <a:t>对于预测结果的影响更大？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389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57487"/>
            <a:ext cx="4904423" cy="2732723"/>
          </a:xfrm>
          <a:prstGeom prst="rect">
            <a:avLst/>
          </a:prstGeom>
          <a:noFill/>
          <a:ln w="9525"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922" name="文本框 9"/>
          <p:cNvSpPr txBox="1"/>
          <p:nvPr/>
        </p:nvSpPr>
        <p:spPr>
          <a:xfrm>
            <a:off x="6072428" y="4783455"/>
            <a:ext cx="2548839" cy="415498"/>
          </a:xfrm>
          <a:prstGeom prst="rect">
            <a:avLst/>
          </a:prstGeom>
          <a:solidFill>
            <a:srgbClr val="9ED3D7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AT06, AT14, AT16</a:t>
            </a:r>
          </a:p>
        </p:txBody>
      </p:sp>
      <p:sp>
        <p:nvSpPr>
          <p:cNvPr id="4" name="文本框 9"/>
          <p:cNvSpPr txBox="1"/>
          <p:nvPr/>
        </p:nvSpPr>
        <p:spPr>
          <a:xfrm>
            <a:off x="5876212" y="2757489"/>
            <a:ext cx="2941831" cy="1061829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使用 皮尔森相关系数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计算出每个项目中与结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果最相关的前</a:t>
            </a:r>
            <a:r>
              <a:rPr kumimoji="0" lang="en-US" altLang="zh-CN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10</a:t>
            </a:r>
            <a:r>
              <a:rPr kumimoji="0" lang="zh-CN" altLang="en-US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个特征</a:t>
            </a:r>
          </a:p>
        </p:txBody>
      </p:sp>
      <p:sp>
        <p:nvSpPr>
          <p:cNvPr id="5" name="下箭头 4"/>
          <p:cNvSpPr/>
          <p:nvPr/>
        </p:nvSpPr>
        <p:spPr>
          <a:xfrm>
            <a:off x="7040404" y="4039078"/>
            <a:ext cx="538163" cy="50053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4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RQ3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哪些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特征</a:t>
            </a:r>
            <a:r>
              <a:rPr lang="zh-CN" altLang="en-US" dirty="0">
                <a:sym typeface="+mn-ea"/>
              </a:rPr>
              <a:t>对于预测结果的影响更大？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403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" y="2684860"/>
            <a:ext cx="5278041" cy="2958703"/>
          </a:xfrm>
          <a:prstGeom prst="rect">
            <a:avLst/>
          </a:prstGeom>
          <a:noFill/>
          <a:ln w="9525">
            <a:noFill/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9"/>
          <p:cNvSpPr txBox="1"/>
          <p:nvPr/>
        </p:nvSpPr>
        <p:spPr>
          <a:xfrm>
            <a:off x="6819662" y="4834414"/>
            <a:ext cx="1261884" cy="415498"/>
          </a:xfrm>
          <a:prstGeom prst="rect">
            <a:avLst/>
          </a:prstGeom>
          <a:solidFill>
            <a:srgbClr val="9ED3D7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差别不大</a:t>
            </a:r>
          </a:p>
        </p:txBody>
      </p:sp>
      <p:sp>
        <p:nvSpPr>
          <p:cNvPr id="5" name="文本框 9"/>
          <p:cNvSpPr txBox="1"/>
          <p:nvPr/>
        </p:nvSpPr>
        <p:spPr>
          <a:xfrm>
            <a:off x="6388656" y="2716056"/>
            <a:ext cx="2133918" cy="1431161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最相关</a:t>
            </a:r>
            <a:r>
              <a:rPr kumimoji="0" lang="en-US" altLang="zh-CN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10</a:t>
            </a:r>
            <a:r>
              <a:rPr kumimoji="0" lang="zh-CN" altLang="en-US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个特征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1" i="0" u="none" strike="noStrike" kern="1200" cap="none" spc="0" normalizeH="0" baseline="0" noProof="1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VS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1" i="0" u="none" strike="noStrike" kern="1200" cap="none" spc="0" normalizeH="0" baseline="0" noProof="1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全部的</a:t>
            </a:r>
            <a:r>
              <a:rPr kumimoji="0" lang="en-US" altLang="zh-CN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89</a:t>
            </a:r>
            <a:r>
              <a:rPr kumimoji="0" lang="zh-CN" altLang="en-US" sz="2100" b="1" i="0" u="none" strike="noStrike" kern="1200" cap="none" spc="0" normalizeH="0" baseline="0" noProof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个特征</a:t>
            </a:r>
          </a:p>
        </p:txBody>
      </p:sp>
      <p:sp>
        <p:nvSpPr>
          <p:cNvPr id="6" name="下箭头 5"/>
          <p:cNvSpPr/>
          <p:nvPr/>
        </p:nvSpPr>
        <p:spPr>
          <a:xfrm>
            <a:off x="7152799" y="4228626"/>
            <a:ext cx="538163" cy="50053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1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RQ3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哪些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特征</a:t>
            </a:r>
            <a:r>
              <a:rPr lang="zh-CN" altLang="en-US" dirty="0">
                <a:sym typeface="+mn-ea"/>
              </a:rPr>
              <a:t>对于预测结果的影响更大？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9" name="文本框 13"/>
          <p:cNvSpPr txBox="1"/>
          <p:nvPr/>
        </p:nvSpPr>
        <p:spPr>
          <a:xfrm>
            <a:off x="1594262" y="3524965"/>
            <a:ext cx="5955477" cy="1477328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结论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3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：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AT04,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AT06,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AT16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是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相关性最高的特征，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特征选择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不能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明显的增强实验结果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50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RQ4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效率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7113" name="文本框 13"/>
          <p:cNvSpPr txBox="1"/>
          <p:nvPr/>
        </p:nvSpPr>
        <p:spPr>
          <a:xfrm flipH="1">
            <a:off x="5143024" y="4951571"/>
            <a:ext cx="1715453" cy="415498"/>
          </a:xfrm>
          <a:prstGeom prst="rect">
            <a:avLst/>
          </a:prstGeom>
          <a:solidFill>
            <a:srgbClr val="B3B3B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Saved Effort</a:t>
            </a:r>
          </a:p>
        </p:txBody>
      </p:sp>
      <p:sp>
        <p:nvSpPr>
          <p:cNvPr id="47114" name="文本框 15"/>
          <p:cNvSpPr txBox="1"/>
          <p:nvPr/>
        </p:nvSpPr>
        <p:spPr>
          <a:xfrm flipH="1">
            <a:off x="2124551" y="4951571"/>
            <a:ext cx="1545908" cy="415498"/>
          </a:xfrm>
          <a:prstGeom prst="rect">
            <a:avLst/>
          </a:prstGeom>
          <a:solidFill>
            <a:srgbClr val="9ED3D7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Time Cost</a:t>
            </a:r>
          </a:p>
        </p:txBody>
      </p:sp>
      <p:pic>
        <p:nvPicPr>
          <p:cNvPr id="4711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8813" y="2880362"/>
            <a:ext cx="1957864" cy="1686401"/>
          </a:xfrm>
          <a:prstGeom prst="rect">
            <a:avLst/>
          </a:prstGeom>
          <a:noFill/>
          <a:ln w="9525">
            <a:noFill/>
          </a:ln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711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51109" y="2880362"/>
            <a:ext cx="1807369" cy="1662589"/>
          </a:xfrm>
          <a:prstGeom prst="rect">
            <a:avLst/>
          </a:prstGeom>
          <a:noFill/>
          <a:ln w="9525">
            <a:noFill/>
          </a:ln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4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小节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 smtClean="0"/>
              <a:t>一</a:t>
            </a:r>
            <a:r>
              <a:rPr lang="zh-CN" altLang="en-US" sz="3600" dirty="0"/>
              <a:t>种崩溃定位的辅助方法</a:t>
            </a:r>
            <a:r>
              <a:rPr lang="zh-CN" altLang="en-US" sz="3600" dirty="0" smtClean="0"/>
              <a:t>，通过预测</a:t>
            </a:r>
            <a:r>
              <a:rPr lang="zh-CN" altLang="en-US" sz="3600" dirty="0"/>
              <a:t>错误根源是否在堆栈迹中来大致定位错误的位置。在我们的数据集上</a:t>
            </a:r>
            <a:r>
              <a:rPr lang="zh-CN" altLang="en-US" sz="3600" dirty="0" smtClean="0"/>
              <a:t>，达到 </a:t>
            </a:r>
            <a:r>
              <a:rPr lang="en-US" altLang="zh-CN" sz="3600" dirty="0"/>
              <a:t>90%</a:t>
            </a:r>
            <a:r>
              <a:rPr lang="zh-CN" altLang="en-US" sz="3600" dirty="0"/>
              <a:t>的</a:t>
            </a:r>
            <a:r>
              <a:rPr lang="zh-CN" altLang="en-US" sz="3600" dirty="0" smtClean="0"/>
              <a:t>精度。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563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34606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引发崩溃故障的场景重现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4752528" cy="1473454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631" y="1772816"/>
            <a:ext cx="5838825" cy="1681163"/>
          </a:xfrm>
          <a:prstGeom prst="rect">
            <a:avLst/>
          </a:prstGeom>
          <a:noFill/>
          <a:ln w="28575">
            <a:solidFill>
              <a:schemeClr val="accent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36096" y="1268760"/>
            <a:ext cx="324069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Bug-44689,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Apache Ant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1.7.1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7628" y="3645024"/>
            <a:ext cx="4890624" cy="10772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如何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重现缺陷场景，辅助程序员修复程序？</a:t>
            </a:r>
          </a:p>
        </p:txBody>
      </p:sp>
    </p:spTree>
    <p:extLst>
      <p:ext uri="{BB962C8B-B14F-4D97-AF65-F5344CB8AC3E}">
        <p14:creationId xmlns:p14="http://schemas.microsoft.com/office/powerpoint/2010/main" val="9048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363996" cy="479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336940" y="5157192"/>
            <a:ext cx="2650884" cy="1224136"/>
            <a:chOff x="11045940" y="1121703"/>
            <a:chExt cx="3140124" cy="1450059"/>
          </a:xfrm>
        </p:grpSpPr>
        <p:pic>
          <p:nvPicPr>
            <p:cNvPr id="3076" name="Picture 4" descr="小鱼吹泡泡的简笔画分解画法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9" t="36632" r="6467" b="24937"/>
            <a:stretch/>
          </p:blipFill>
          <p:spPr bwMode="auto">
            <a:xfrm>
              <a:off x="11052720" y="1121703"/>
              <a:ext cx="3133344" cy="1450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045940" y="1377596"/>
              <a:ext cx="2736305" cy="742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Roboto Slab" pitchFamily="2" charset="0"/>
                  <a:ea typeface="Roboto Slab" pitchFamily="2" charset="0"/>
                  <a:cs typeface="+mn-cs"/>
                </a:rPr>
                <a:t>C</a:t>
              </a: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Roboto Slab" pitchFamily="2" charset="0"/>
                  <a:ea typeface="Roboto Slab" pitchFamily="2" charset="0"/>
                  <a:cs typeface="+mn-cs"/>
                </a:rPr>
                <a:t>ra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Roboto Slab" pitchFamily="2" charset="0"/>
                  <a:ea typeface="Roboto Slab" pitchFamily="2" charset="0"/>
                  <a:cs typeface="+mn-cs"/>
                </a:rPr>
                <a:t>Tail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</p:grpSp>
      <p:sp>
        <p:nvSpPr>
          <p:cNvPr id="13" name="标题 1"/>
          <p:cNvSpPr txBox="1">
            <a:spLocks/>
          </p:cNvSpPr>
          <p:nvPr/>
        </p:nvSpPr>
        <p:spPr>
          <a:xfrm>
            <a:off x="628650" y="13460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引发崩溃故障的场景重现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79376" y="6131616"/>
            <a:ext cx="6288644" cy="58477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Xuan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et al. </a:t>
            </a: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CraTail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Crash Reproduction for Object-Oriented Program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Tech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eport, 2017. http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://cstar.whu.edu.cn/pr/cratail/ </a:t>
            </a:r>
          </a:p>
        </p:txBody>
      </p:sp>
    </p:spTree>
    <p:extLst>
      <p:ext uri="{BB962C8B-B14F-4D97-AF65-F5344CB8AC3E}">
        <p14:creationId xmlns:p14="http://schemas.microsoft.com/office/powerpoint/2010/main" val="1545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4752528" cy="1473454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631" y="1772816"/>
            <a:ext cx="5838825" cy="1681163"/>
          </a:xfrm>
          <a:prstGeom prst="rect">
            <a:avLst/>
          </a:prstGeom>
          <a:noFill/>
          <a:ln w="28575">
            <a:solidFill>
              <a:schemeClr val="accent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36096" y="1268760"/>
            <a:ext cx="324069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Bug-44689,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Apache Ant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1.7.1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0"/>
          <a:stretch/>
        </p:blipFill>
        <p:spPr bwMode="auto">
          <a:xfrm>
            <a:off x="5426626" y="3137140"/>
            <a:ext cx="3249830" cy="2884148"/>
          </a:xfrm>
          <a:prstGeom prst="rect">
            <a:avLst/>
          </a:prstGeom>
          <a:noFill/>
          <a:ln w="28575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36940" y="5157192"/>
            <a:ext cx="2650884" cy="1224136"/>
            <a:chOff x="11045940" y="1121703"/>
            <a:chExt cx="3140124" cy="1450059"/>
          </a:xfrm>
        </p:grpSpPr>
        <p:pic>
          <p:nvPicPr>
            <p:cNvPr id="11" name="Picture 4" descr="小鱼吹泡泡的简笔画分解画法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9" t="36632" r="6467" b="24937"/>
            <a:stretch/>
          </p:blipFill>
          <p:spPr bwMode="auto">
            <a:xfrm>
              <a:off x="11052720" y="1121703"/>
              <a:ext cx="3133344" cy="1450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1045940" y="1377596"/>
              <a:ext cx="2736305" cy="742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Roboto Slab" pitchFamily="2" charset="0"/>
                  <a:ea typeface="Roboto Slab" pitchFamily="2" charset="0"/>
                  <a:cs typeface="+mn-cs"/>
                </a:rPr>
                <a:t>C</a:t>
              </a: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Roboto Slab" pitchFamily="2" charset="0"/>
                  <a:ea typeface="Roboto Slab" pitchFamily="2" charset="0"/>
                  <a:cs typeface="+mn-cs"/>
                </a:rPr>
                <a:t>ra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Roboto Slab" pitchFamily="2" charset="0"/>
                  <a:ea typeface="Roboto Slab" pitchFamily="2" charset="0"/>
                  <a:cs typeface="+mn-cs"/>
                </a:rPr>
                <a:t>Tail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979376" y="6131616"/>
            <a:ext cx="6288644" cy="58477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Xuan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et al. </a:t>
            </a: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CraTail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Crash Reproduction for Object-Oriented Program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Tech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eport, 2017. http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://cstar.whu.edu.cn/pr/cratail/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628650" y="13460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引发崩溃故障的场景重现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54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438" y="83855"/>
            <a:ext cx="7886700" cy="1325563"/>
          </a:xfrm>
        </p:spPr>
        <p:txBody>
          <a:bodyPr/>
          <a:lstStyle/>
          <a:p>
            <a:pPr lvl="1"/>
            <a:r>
              <a:rPr lang="zh-CN" altLang="en-US" sz="3200" dirty="0" smtClean="0">
                <a:latin typeface="黑体" panose="02010609060101010101" pitchFamily="49" charset="-122"/>
              </a:rPr>
              <a:t>针对引发崩溃代码的程序修复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AE9C1-2B3E-4819-AE03-C966CEE3B85F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14" y="1139506"/>
            <a:ext cx="4796282" cy="457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4959" y="1222593"/>
            <a:ext cx="346897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问题：推断修复受限于约束求解工具的能力，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不易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应用。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-2979711"/>
            <a:ext cx="7950248" cy="265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6"/>
          <p:cNvSpPr txBox="1"/>
          <p:nvPr/>
        </p:nvSpPr>
        <p:spPr>
          <a:xfrm>
            <a:off x="437628" y="2660719"/>
            <a:ext cx="358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自动条件生成和插桩</a:t>
            </a:r>
            <a:endParaRPr lang="en-US" altLang="zh-CN" sz="2400" dirty="0" smtClean="0"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solidFill>
                  <a:srgbClr val="0000FF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   现有执行路径的抽象</a:t>
            </a:r>
            <a:endParaRPr lang="en-US" altLang="zh-CN" sz="2400" dirty="0" smtClean="0"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437628" y="3380799"/>
            <a:ext cx="358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部分程序分析</a:t>
            </a:r>
            <a: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/>
            </a:r>
            <a:b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</a:br>
            <a:r>
              <a:rPr lang="zh-CN" altLang="en-US" sz="2400" dirty="0" smtClean="0">
                <a:solidFill>
                  <a:srgbClr val="0000FF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不再受限于现有工具的约束求解能力</a:t>
            </a:r>
            <a:endParaRPr lang="en-US" altLang="zh-CN" sz="2400" dirty="0" smtClean="0">
              <a:solidFill>
                <a:srgbClr val="0000FF"/>
              </a:solidFill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437628" y="4470211"/>
            <a:ext cx="358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路径条件推断</a:t>
            </a:r>
            <a: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/>
            </a:r>
            <a:b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</a:br>
            <a:r>
              <a:rPr lang="zh-CN" altLang="en-US" sz="2400" dirty="0" smtClean="0">
                <a:solidFill>
                  <a:srgbClr val="0000FF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自动绕过失效测试用例</a:t>
            </a:r>
            <a:endParaRPr lang="en-US" altLang="zh-CN" sz="2400" dirty="0" smtClean="0">
              <a:solidFill>
                <a:srgbClr val="0000FF"/>
              </a:solidFill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18" name="图示 17"/>
          <p:cNvGraphicFramePr/>
          <p:nvPr>
            <p:extLst/>
          </p:nvPr>
        </p:nvGraphicFramePr>
        <p:xfrm>
          <a:off x="6084168" y="83855"/>
          <a:ext cx="3024336" cy="320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8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发现与分析软件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TextBox 9"/>
          <p:cNvSpPr txBox="1"/>
          <p:nvPr/>
        </p:nvSpPr>
        <p:spPr>
          <a:xfrm>
            <a:off x="539551" y="1926448"/>
            <a:ext cx="327941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技术债务</a:t>
            </a:r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(Tech Debt)</a:t>
            </a:r>
          </a:p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与项目完成时间的关联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1318562"/>
            <a:ext cx="5094514" cy="422129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0521" y="1167973"/>
            <a:ext cx="9489782" cy="55786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39551" y="1225385"/>
            <a:ext cx="8291072" cy="536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096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AE9C1-2B3E-4819-AE03-C966CEE3B85F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14" y="1139506"/>
            <a:ext cx="4796282" cy="457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4959" y="1222593"/>
            <a:ext cx="346897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问题：推断修复受限于约束求解工具的能力，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不易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应用。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-2979711"/>
            <a:ext cx="7950248" cy="265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6"/>
          <p:cNvSpPr txBox="1"/>
          <p:nvPr/>
        </p:nvSpPr>
        <p:spPr>
          <a:xfrm>
            <a:off x="437628" y="2660719"/>
            <a:ext cx="3582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自动条件生成和插桩</a:t>
            </a:r>
            <a:endParaRPr lang="en-US" altLang="zh-CN" sz="2400" dirty="0" smtClean="0"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solidFill>
                  <a:srgbClr val="0000FF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   现有执行路径的抽象</a:t>
            </a:r>
            <a:endParaRPr lang="en-US" altLang="zh-CN" sz="2400" dirty="0" smtClean="0"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部分程序分析</a:t>
            </a:r>
            <a: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/>
            </a:r>
            <a:b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</a:br>
            <a:r>
              <a:rPr lang="zh-CN" altLang="en-US" sz="2400" dirty="0" smtClean="0">
                <a:solidFill>
                  <a:srgbClr val="0000FF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不再受限于现有工具的约束求解能力</a:t>
            </a:r>
            <a:endParaRPr lang="en-US" altLang="zh-CN" sz="2400" dirty="0" smtClean="0">
              <a:solidFill>
                <a:srgbClr val="0000FF"/>
              </a:solidFill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路径条件推断</a:t>
            </a:r>
            <a: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/>
            </a:r>
            <a:b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</a:br>
            <a:r>
              <a:rPr lang="zh-CN" altLang="en-US" sz="2400" dirty="0" smtClean="0">
                <a:solidFill>
                  <a:srgbClr val="0000FF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自动绕过失效测试用例</a:t>
            </a:r>
            <a:endParaRPr lang="en-US" altLang="zh-CN" sz="2400" dirty="0" smtClean="0">
              <a:solidFill>
                <a:srgbClr val="0000FF"/>
              </a:solidFill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67944" y="1139506"/>
            <a:ext cx="6012668" cy="61779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67544" y="2636913"/>
            <a:ext cx="7416824" cy="3375917"/>
            <a:chOff x="-4760686" y="3058344"/>
            <a:chExt cx="4876800" cy="2219774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4" t="43486" r="3698" b="42439"/>
            <a:stretch/>
          </p:blipFill>
          <p:spPr bwMode="auto">
            <a:xfrm>
              <a:off x="-4760686" y="3429000"/>
              <a:ext cx="4876800" cy="605971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4" r="5801" b="91391"/>
            <a:stretch/>
          </p:blipFill>
          <p:spPr bwMode="auto">
            <a:xfrm>
              <a:off x="-4760686" y="3058344"/>
              <a:ext cx="4876800" cy="370656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4" t="70430" r="3698"/>
            <a:stretch/>
          </p:blipFill>
          <p:spPr bwMode="auto">
            <a:xfrm>
              <a:off x="-4760686" y="4005064"/>
              <a:ext cx="4876800" cy="1273054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437628" y="6093296"/>
            <a:ext cx="8238828" cy="6001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 smtClean="0"/>
              <a:t>CraPai</a:t>
            </a:r>
            <a:r>
              <a:rPr lang="en-US" altLang="zh-CN" dirty="0" smtClean="0"/>
              <a:t>: </a:t>
            </a:r>
            <a:r>
              <a:rPr lang="en-US" altLang="zh-CN" dirty="0"/>
              <a:t>Repairing Java Crashes via Execution Path Inference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Tech</a:t>
            </a:r>
            <a:r>
              <a:rPr lang="en-US" altLang="zh-CN" dirty="0" err="1" smtClean="0">
                <a:solidFill>
                  <a:srgbClr val="000000"/>
                </a:solidFill>
              </a:rPr>
              <a:t>R</a:t>
            </a:r>
            <a:r>
              <a:rPr lang="en-US" dirty="0" err="1" smtClean="0">
                <a:solidFill>
                  <a:srgbClr val="000000"/>
                </a:solidFill>
              </a:rPr>
              <a:t>eport</a:t>
            </a:r>
            <a:r>
              <a:rPr lang="en-US" dirty="0" smtClean="0">
                <a:solidFill>
                  <a:srgbClr val="000000"/>
                </a:solidFill>
              </a:rPr>
              <a:t>, 2017.</a:t>
            </a:r>
          </a:p>
          <a:p>
            <a:r>
              <a:rPr lang="en-US" dirty="0">
                <a:solidFill>
                  <a:srgbClr val="000000"/>
                </a:solidFill>
              </a:rPr>
              <a:t>http://cstar.whu.edu.cn/pr/crapai/</a:t>
            </a:r>
          </a:p>
        </p:txBody>
      </p:sp>
      <p:graphicFrame>
        <p:nvGraphicFramePr>
          <p:cNvPr id="15" name="图示 14"/>
          <p:cNvGraphicFramePr/>
          <p:nvPr>
            <p:extLst/>
          </p:nvPr>
        </p:nvGraphicFramePr>
        <p:xfrm>
          <a:off x="6084168" y="83855"/>
          <a:ext cx="3024336" cy="320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82438" y="83855"/>
            <a:ext cx="7886700" cy="1325563"/>
          </a:xfrm>
        </p:spPr>
        <p:txBody>
          <a:bodyPr/>
          <a:lstStyle/>
          <a:p>
            <a:pPr lvl="1"/>
            <a:r>
              <a:rPr lang="zh-CN" altLang="en-US" sz="3200" dirty="0" smtClean="0">
                <a:latin typeface="黑体" panose="02010609060101010101" pitchFamily="49" charset="-122"/>
              </a:rPr>
              <a:t>针对引发崩溃代码的程序修复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0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AE9C1-2B3E-4819-AE03-C966CEE3B85F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14" y="1139506"/>
            <a:ext cx="4796282" cy="457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4959" y="1222593"/>
            <a:ext cx="346897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问题：推断修复受限于约束求解工具的能力，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不易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应用。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-2979711"/>
            <a:ext cx="7950248" cy="265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6"/>
          <p:cNvSpPr txBox="1"/>
          <p:nvPr/>
        </p:nvSpPr>
        <p:spPr>
          <a:xfrm>
            <a:off x="437628" y="2660719"/>
            <a:ext cx="3582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自动条件生成和插桩</a:t>
            </a:r>
            <a:endParaRPr lang="en-US" altLang="zh-CN" sz="2400" dirty="0" smtClean="0"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solidFill>
                  <a:srgbClr val="0000FF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   现有执行路径的抽象</a:t>
            </a:r>
            <a:endParaRPr lang="en-US" altLang="zh-CN" sz="2400" dirty="0" smtClean="0"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部分程序分析</a:t>
            </a:r>
            <a: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/>
            </a:r>
            <a:b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</a:br>
            <a:r>
              <a:rPr lang="zh-CN" altLang="en-US" sz="2400" dirty="0" smtClean="0">
                <a:solidFill>
                  <a:srgbClr val="0000FF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不再受限于现有工具的约束求解能力</a:t>
            </a:r>
            <a:endParaRPr lang="en-US" altLang="zh-CN" sz="2400" dirty="0" smtClean="0">
              <a:solidFill>
                <a:srgbClr val="0000FF"/>
              </a:solidFill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路径条件推断</a:t>
            </a:r>
            <a: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/>
            </a:r>
            <a:br>
              <a:rPr lang="en-US" altLang="zh-CN" sz="2400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</a:br>
            <a:r>
              <a:rPr lang="zh-CN" altLang="en-US" sz="2400" dirty="0" smtClean="0">
                <a:solidFill>
                  <a:srgbClr val="0000FF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自动绕过失效测试用例</a:t>
            </a:r>
            <a:endParaRPr lang="en-US" altLang="zh-CN" sz="2400" dirty="0" smtClean="0">
              <a:solidFill>
                <a:srgbClr val="0000FF"/>
              </a:solidFill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67944" y="1139506"/>
            <a:ext cx="6012668" cy="61779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67544" y="2636913"/>
            <a:ext cx="7416824" cy="3375917"/>
            <a:chOff x="-4760686" y="3058344"/>
            <a:chExt cx="4876800" cy="2219774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4" t="43486" r="3698" b="42439"/>
            <a:stretch/>
          </p:blipFill>
          <p:spPr bwMode="auto">
            <a:xfrm>
              <a:off x="-4760686" y="3429000"/>
              <a:ext cx="4876800" cy="605971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4" r="5801" b="91391"/>
            <a:stretch/>
          </p:blipFill>
          <p:spPr bwMode="auto">
            <a:xfrm>
              <a:off x="-4760686" y="3058344"/>
              <a:ext cx="4876800" cy="370656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4" t="70430" r="3698"/>
            <a:stretch/>
          </p:blipFill>
          <p:spPr bwMode="auto">
            <a:xfrm>
              <a:off x="-4760686" y="4005064"/>
              <a:ext cx="4876800" cy="1273054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437628" y="6093296"/>
            <a:ext cx="8238828" cy="6001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 smtClean="0"/>
              <a:t>CraPai</a:t>
            </a:r>
            <a:r>
              <a:rPr lang="en-US" altLang="zh-CN" dirty="0" smtClean="0"/>
              <a:t>: </a:t>
            </a:r>
            <a:r>
              <a:rPr lang="en-US" altLang="zh-CN" dirty="0"/>
              <a:t>Repairing Java Crashes via Execution Path Inference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Tech</a:t>
            </a:r>
            <a:r>
              <a:rPr lang="en-US" altLang="zh-CN" dirty="0" err="1" smtClean="0">
                <a:solidFill>
                  <a:srgbClr val="000000"/>
                </a:solidFill>
              </a:rPr>
              <a:t>R</a:t>
            </a:r>
            <a:r>
              <a:rPr lang="en-US" dirty="0" err="1" smtClean="0">
                <a:solidFill>
                  <a:srgbClr val="000000"/>
                </a:solidFill>
              </a:rPr>
              <a:t>eport</a:t>
            </a:r>
            <a:r>
              <a:rPr lang="en-US" dirty="0" smtClean="0">
                <a:solidFill>
                  <a:srgbClr val="000000"/>
                </a:solidFill>
              </a:rPr>
              <a:t>, 2017.</a:t>
            </a:r>
          </a:p>
          <a:p>
            <a:r>
              <a:rPr lang="en-US" dirty="0">
                <a:solidFill>
                  <a:srgbClr val="000000"/>
                </a:solidFill>
              </a:rPr>
              <a:t>http://cstar.whu.edu.cn/pr/crapai/</a:t>
            </a:r>
          </a:p>
        </p:txBody>
      </p:sp>
      <p:sp>
        <p:nvSpPr>
          <p:cNvPr id="15" name="矩形 14"/>
          <p:cNvSpPr/>
          <p:nvPr/>
        </p:nvSpPr>
        <p:spPr>
          <a:xfrm>
            <a:off x="-1116632" y="2435650"/>
            <a:ext cx="13350848" cy="35856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5" y="3164676"/>
            <a:ext cx="8778565" cy="285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118986"/>
            <a:ext cx="7886700" cy="1325563"/>
          </a:xfrm>
        </p:spPr>
        <p:txBody>
          <a:bodyPr/>
          <a:lstStyle/>
          <a:p>
            <a:pPr lvl="1"/>
            <a:r>
              <a:rPr lang="zh-CN" altLang="en-US" sz="3200" dirty="0" smtClean="0">
                <a:latin typeface="黑体" panose="02010609060101010101" pitchFamily="49" charset="-122"/>
              </a:rPr>
              <a:t>针对引发崩溃代码的程序修复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7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4FD310B-E6E8-40D8-804F-0AF67EB7E530}"/>
              </a:ext>
            </a:extLst>
          </p:cNvPr>
          <p:cNvSpPr txBox="1">
            <a:spLocks/>
          </p:cNvSpPr>
          <p:nvPr/>
        </p:nvSpPr>
        <p:spPr>
          <a:xfrm>
            <a:off x="628650" y="362695"/>
            <a:ext cx="7886700" cy="58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可配置软件的崩溃故障发现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90106621-5DB7-4ADE-8228-750DBE00D1ED}"/>
              </a:ext>
            </a:extLst>
          </p:cNvPr>
          <p:cNvSpPr/>
          <p:nvPr/>
        </p:nvSpPr>
        <p:spPr>
          <a:xfrm rot="5400000">
            <a:off x="353565" y="534561"/>
            <a:ext cx="338479" cy="2116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8E6FA0-1B93-4B90-8E1D-E7714596F11E}"/>
              </a:ext>
            </a:extLst>
          </p:cNvPr>
          <p:cNvSpPr txBox="1"/>
          <p:nvPr/>
        </p:nvSpPr>
        <p:spPr>
          <a:xfrm>
            <a:off x="416959" y="1527708"/>
            <a:ext cx="80983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 smtClean="0"/>
              <a:t>高可</a:t>
            </a:r>
            <a:r>
              <a:rPr lang="zh-CN" altLang="en-US" sz="2700" dirty="0"/>
              <a:t>配置</a:t>
            </a:r>
            <a:r>
              <a:rPr lang="zh-CN" altLang="en-US" sz="2700" dirty="0" smtClean="0"/>
              <a:t>系统无处不在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5A4616-4FF2-4D13-9488-26689E89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0" y="2402324"/>
            <a:ext cx="1134559" cy="13531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E34697-D12B-46F9-8873-4AD0B7995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62" y="2402324"/>
            <a:ext cx="3301658" cy="2993531"/>
          </a:xfrm>
          <a:prstGeom prst="rect">
            <a:avLst/>
          </a:prstGeom>
          <a:ln w="25400">
            <a:solidFill>
              <a:srgbClr val="FFC000"/>
            </a:solidFill>
          </a:ln>
          <a:effectLst>
            <a:outerShdw blurRad="431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713321B-8890-4A3B-BB60-F3DB8DEB8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54" y="1131095"/>
            <a:ext cx="6645274" cy="4767262"/>
          </a:xfrm>
          <a:prstGeom prst="rect">
            <a:avLst/>
          </a:prstGeom>
          <a:ln w="25400">
            <a:solidFill>
              <a:srgbClr val="FFC000"/>
            </a:solidFill>
          </a:ln>
          <a:effectLst>
            <a:outerShdw blurRad="431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22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3D05C5C-30B3-4D68-89D0-225A62FC36E8}"/>
              </a:ext>
            </a:extLst>
          </p:cNvPr>
          <p:cNvSpPr/>
          <p:nvPr/>
        </p:nvSpPr>
        <p:spPr>
          <a:xfrm>
            <a:off x="4572227" y="4639905"/>
            <a:ext cx="429076" cy="432364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0181692-5E86-43C8-A634-2739656A3086}"/>
              </a:ext>
            </a:extLst>
          </p:cNvPr>
          <p:cNvSpPr/>
          <p:nvPr/>
        </p:nvSpPr>
        <p:spPr>
          <a:xfrm>
            <a:off x="466819" y="3509483"/>
            <a:ext cx="3403052" cy="172396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C9A26D-AD18-480D-8DC8-7F18BA55F39F}"/>
              </a:ext>
            </a:extLst>
          </p:cNvPr>
          <p:cNvSpPr/>
          <p:nvPr/>
        </p:nvSpPr>
        <p:spPr>
          <a:xfrm>
            <a:off x="738104" y="3713260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DAAA0C-F850-4F4E-836D-035D33D0799E}"/>
              </a:ext>
            </a:extLst>
          </p:cNvPr>
          <p:cNvSpPr/>
          <p:nvPr/>
        </p:nvSpPr>
        <p:spPr>
          <a:xfrm>
            <a:off x="1339928" y="3713260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AA9B1B-3410-4859-B040-5CB0EDD28FE1}"/>
              </a:ext>
            </a:extLst>
          </p:cNvPr>
          <p:cNvSpPr/>
          <p:nvPr/>
        </p:nvSpPr>
        <p:spPr>
          <a:xfrm>
            <a:off x="1948751" y="3713260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A9C41A-C7B5-4E24-8D8E-5D9890381E60}"/>
              </a:ext>
            </a:extLst>
          </p:cNvPr>
          <p:cNvSpPr/>
          <p:nvPr/>
        </p:nvSpPr>
        <p:spPr>
          <a:xfrm>
            <a:off x="2582065" y="3713259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298C62-F543-4C71-8F18-E595349A67B5}"/>
              </a:ext>
            </a:extLst>
          </p:cNvPr>
          <p:cNvSpPr/>
          <p:nvPr/>
        </p:nvSpPr>
        <p:spPr>
          <a:xfrm>
            <a:off x="3211882" y="3713258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CA1EA1-ADC8-43C1-8376-C02C1A9E954E}"/>
              </a:ext>
            </a:extLst>
          </p:cNvPr>
          <p:cNvSpPr/>
          <p:nvPr/>
        </p:nvSpPr>
        <p:spPr>
          <a:xfrm>
            <a:off x="738104" y="4231524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EF1192-BF59-4313-A2A5-879FC2B65866}"/>
              </a:ext>
            </a:extLst>
          </p:cNvPr>
          <p:cNvSpPr/>
          <p:nvPr/>
        </p:nvSpPr>
        <p:spPr>
          <a:xfrm>
            <a:off x="1339928" y="4231524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C371F80-2BB1-49EB-83E4-3BEFEC735EE0}"/>
              </a:ext>
            </a:extLst>
          </p:cNvPr>
          <p:cNvSpPr/>
          <p:nvPr/>
        </p:nvSpPr>
        <p:spPr>
          <a:xfrm>
            <a:off x="1948751" y="4237687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BCC65A-34EB-4D5B-B072-896CB0DA263F}"/>
              </a:ext>
            </a:extLst>
          </p:cNvPr>
          <p:cNvSpPr/>
          <p:nvPr/>
        </p:nvSpPr>
        <p:spPr>
          <a:xfrm>
            <a:off x="2583905" y="4230688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C42BB52-9C74-4C3B-9ADD-B5D389DAFA78}"/>
              </a:ext>
            </a:extLst>
          </p:cNvPr>
          <p:cNvSpPr/>
          <p:nvPr/>
        </p:nvSpPr>
        <p:spPr>
          <a:xfrm>
            <a:off x="3219760" y="4237686"/>
            <a:ext cx="418893" cy="38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DB66C6-92C7-4B05-A2A3-D7E224308D35}"/>
              </a:ext>
            </a:extLst>
          </p:cNvPr>
          <p:cNvSpPr txBox="1"/>
          <p:nvPr/>
        </p:nvSpPr>
        <p:spPr>
          <a:xfrm>
            <a:off x="1810715" y="4180633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…</a:t>
            </a:r>
            <a:endParaRPr lang="zh-CN" altLang="en-US" sz="6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2C007-4EBF-4DF7-8081-4EFAEE59EC69}"/>
              </a:ext>
            </a:extLst>
          </p:cNvPr>
          <p:cNvSpPr txBox="1"/>
          <p:nvPr/>
        </p:nvSpPr>
        <p:spPr>
          <a:xfrm>
            <a:off x="1255274" y="536377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配置空间</a:t>
            </a:r>
            <a:endParaRPr lang="zh-CN" altLang="en-US" sz="3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77DF1BB-F790-4616-A113-B4281F6011FF}"/>
              </a:ext>
            </a:extLst>
          </p:cNvPr>
          <p:cNvSpPr/>
          <p:nvPr/>
        </p:nvSpPr>
        <p:spPr>
          <a:xfrm>
            <a:off x="5418131" y="4652131"/>
            <a:ext cx="429076" cy="432364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EE9028-CB0A-4CCC-B09B-73326F2DF24E}"/>
              </a:ext>
            </a:extLst>
          </p:cNvPr>
          <p:cNvSpPr/>
          <p:nvPr/>
        </p:nvSpPr>
        <p:spPr>
          <a:xfrm>
            <a:off x="6308775" y="4655513"/>
            <a:ext cx="429076" cy="432364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E62D6A5-1377-49E7-A69B-485917804827}"/>
              </a:ext>
            </a:extLst>
          </p:cNvPr>
          <p:cNvSpPr txBox="1"/>
          <p:nvPr/>
        </p:nvSpPr>
        <p:spPr>
          <a:xfrm>
            <a:off x="5707563" y="53167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配置序列</a:t>
            </a:r>
            <a:endParaRPr lang="zh-CN" altLang="en-US" sz="3200" dirty="0"/>
          </a:p>
        </p:txBody>
      </p:sp>
      <p:sp>
        <p:nvSpPr>
          <p:cNvPr id="3" name="圆角矩形 2"/>
          <p:cNvSpPr/>
          <p:nvPr/>
        </p:nvSpPr>
        <p:spPr>
          <a:xfrm>
            <a:off x="4572000" y="2324075"/>
            <a:ext cx="2489627" cy="4129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One-disabled</a:t>
            </a:r>
            <a:r>
              <a:rPr lang="zh-CN" altLang="en-US" sz="2400" dirty="0" smtClean="0"/>
              <a:t>动作</a:t>
            </a:r>
            <a:endParaRPr lang="zh-CN" altLang="en-US" sz="2400" dirty="0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90106621-5DB7-4ADE-8228-750DBE00D1ED}"/>
              </a:ext>
            </a:extLst>
          </p:cNvPr>
          <p:cNvSpPr/>
          <p:nvPr/>
        </p:nvSpPr>
        <p:spPr>
          <a:xfrm rot="5400000">
            <a:off x="353565" y="698919"/>
            <a:ext cx="338479" cy="2116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DDB66C6-92C7-4B05-A2A3-D7E224308D35}"/>
              </a:ext>
            </a:extLst>
          </p:cNvPr>
          <p:cNvSpPr txBox="1"/>
          <p:nvPr/>
        </p:nvSpPr>
        <p:spPr>
          <a:xfrm>
            <a:off x="7359201" y="4144299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…</a:t>
            </a:r>
            <a:endParaRPr lang="zh-CN" altLang="en-US" sz="6000" dirty="0"/>
          </a:p>
        </p:txBody>
      </p:sp>
      <p:sp>
        <p:nvSpPr>
          <p:cNvPr id="41" name="圆角矩形 40"/>
          <p:cNvSpPr/>
          <p:nvPr/>
        </p:nvSpPr>
        <p:spPr>
          <a:xfrm>
            <a:off x="4572000" y="1440343"/>
            <a:ext cx="3757493" cy="5686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采样动作</a:t>
            </a:r>
            <a:endParaRPr lang="zh-CN" altLang="en-US" sz="3200" b="1" dirty="0"/>
          </a:p>
        </p:txBody>
      </p:sp>
      <p:cxnSp>
        <p:nvCxnSpPr>
          <p:cNvPr id="42" name="直接箭头连接符 41"/>
          <p:cNvCxnSpPr>
            <a:stCxn id="41" idx="1"/>
            <a:endCxn id="7" idx="0"/>
          </p:cNvCxnSpPr>
          <p:nvPr/>
        </p:nvCxnSpPr>
        <p:spPr>
          <a:xfrm flipH="1">
            <a:off x="2168345" y="1724691"/>
            <a:ext cx="2403655" cy="1784792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5418131" y="2893011"/>
            <a:ext cx="2560866" cy="424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Two-wise</a:t>
            </a:r>
            <a:r>
              <a:rPr lang="zh-CN" altLang="en-US" sz="2400" dirty="0" smtClean="0"/>
              <a:t>动作</a:t>
            </a:r>
            <a:endParaRPr lang="zh-CN" altLang="en-US" sz="2400" dirty="0"/>
          </a:p>
        </p:txBody>
      </p:sp>
      <p:sp>
        <p:nvSpPr>
          <p:cNvPr id="46" name="圆角矩形 45"/>
          <p:cNvSpPr/>
          <p:nvPr/>
        </p:nvSpPr>
        <p:spPr>
          <a:xfrm>
            <a:off x="6321813" y="3458227"/>
            <a:ext cx="1884735" cy="4145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Random</a:t>
            </a:r>
            <a:r>
              <a:rPr lang="zh-CN" altLang="en-US" sz="2400" dirty="0" smtClean="0"/>
              <a:t>动作</a:t>
            </a:r>
            <a:endParaRPr lang="zh-CN" altLang="en-US" sz="2400" dirty="0"/>
          </a:p>
        </p:txBody>
      </p:sp>
      <p:sp>
        <p:nvSpPr>
          <p:cNvPr id="47" name="圆角矩形 46"/>
          <p:cNvSpPr/>
          <p:nvPr/>
        </p:nvSpPr>
        <p:spPr>
          <a:xfrm>
            <a:off x="7173171" y="4012526"/>
            <a:ext cx="1156322" cy="4145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某动作</a:t>
            </a:r>
            <a:endParaRPr lang="zh-CN" altLang="en-US" sz="2400" dirty="0"/>
          </a:p>
        </p:txBody>
      </p:sp>
      <p:cxnSp>
        <p:nvCxnSpPr>
          <p:cNvPr id="50" name="直接箭头连接符 49"/>
          <p:cNvCxnSpPr>
            <a:endCxn id="5" idx="0"/>
          </p:cNvCxnSpPr>
          <p:nvPr/>
        </p:nvCxnSpPr>
        <p:spPr>
          <a:xfrm flipH="1">
            <a:off x="4786765" y="2737023"/>
            <a:ext cx="16451" cy="1902882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>
            <a:off x="5652945" y="3317724"/>
            <a:ext cx="8224" cy="1322181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6542253" y="3872752"/>
            <a:ext cx="0" cy="803663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>
            <a:extLst>
              <a:ext uri="{FF2B5EF4-FFF2-40B4-BE49-F238E27FC236}">
                <a16:creationId xmlns:a16="http://schemas.microsoft.com/office/drawing/2014/main" id="{24FD310B-E6E8-40D8-804F-0AF67EB7E530}"/>
              </a:ext>
            </a:extLst>
          </p:cNvPr>
          <p:cNvSpPr txBox="1">
            <a:spLocks/>
          </p:cNvSpPr>
          <p:nvPr/>
        </p:nvSpPr>
        <p:spPr>
          <a:xfrm>
            <a:off x="628650" y="362695"/>
            <a:ext cx="7886700" cy="58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可配置软件的崩溃故障发现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82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7E146499-70DA-4BC1-8652-AE44FB79ECCF}"/>
              </a:ext>
            </a:extLst>
          </p:cNvPr>
          <p:cNvSpPr txBox="1"/>
          <p:nvPr/>
        </p:nvSpPr>
        <p:spPr>
          <a:xfrm>
            <a:off x="1300593" y="1585609"/>
            <a:ext cx="7306965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100" dirty="0"/>
          </a:p>
          <a:p>
            <a:endParaRPr lang="en-US" altLang="zh-CN" sz="1350" dirty="0"/>
          </a:p>
          <a:p>
            <a:endParaRPr lang="en-US" altLang="zh-CN" sz="1350" dirty="0"/>
          </a:p>
          <a:p>
            <a:endParaRPr lang="en-US" altLang="zh-CN" sz="1350" dirty="0"/>
          </a:p>
          <a:p>
            <a:endParaRPr lang="en-US" altLang="zh-CN" sz="1350" dirty="0"/>
          </a:p>
          <a:p>
            <a:endParaRPr lang="en-US" altLang="zh-CN" sz="1350" dirty="0"/>
          </a:p>
          <a:p>
            <a:endParaRPr lang="en-US" altLang="zh-CN" sz="1350" dirty="0"/>
          </a:p>
          <a:p>
            <a:endParaRPr lang="en-US" altLang="zh-CN" sz="1350" dirty="0"/>
          </a:p>
          <a:p>
            <a:endParaRPr lang="en-US" altLang="zh-CN" sz="1350" dirty="0"/>
          </a:p>
          <a:p>
            <a:endParaRPr lang="en-US" altLang="zh-CN" sz="13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B53730-5392-4B00-9856-1C0A9C71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10" y="921647"/>
            <a:ext cx="6497253" cy="511153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6FEBAFE-BC49-4333-A72A-DE08B60F92D1}"/>
              </a:ext>
            </a:extLst>
          </p:cNvPr>
          <p:cNvSpPr/>
          <p:nvPr/>
        </p:nvSpPr>
        <p:spPr>
          <a:xfrm flipH="1">
            <a:off x="7532421" y="3611449"/>
            <a:ext cx="1072395" cy="423812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 smtClean="0"/>
              <a:t>训练</a:t>
            </a:r>
            <a:endParaRPr lang="zh-CN" altLang="en-US" sz="27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923272" y="4506385"/>
            <a:ext cx="204596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6FEBAFE-BC49-4333-A72A-DE08B60F92D1}"/>
              </a:ext>
            </a:extLst>
          </p:cNvPr>
          <p:cNvSpPr/>
          <p:nvPr/>
        </p:nvSpPr>
        <p:spPr>
          <a:xfrm flipH="1">
            <a:off x="7535163" y="5021150"/>
            <a:ext cx="1072395" cy="423812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测试</a:t>
            </a:r>
            <a:endParaRPr lang="zh-CN" altLang="en-US" sz="2400" dirty="0"/>
          </a:p>
        </p:txBody>
      </p:sp>
      <p:sp>
        <p:nvSpPr>
          <p:cNvPr id="8" name="下箭头 7"/>
          <p:cNvSpPr/>
          <p:nvPr/>
        </p:nvSpPr>
        <p:spPr>
          <a:xfrm>
            <a:off x="7874106" y="4588162"/>
            <a:ext cx="309390" cy="23415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下箭头 13"/>
          <p:cNvSpPr/>
          <p:nvPr/>
        </p:nvSpPr>
        <p:spPr>
          <a:xfrm rot="10800000">
            <a:off x="7874106" y="4150299"/>
            <a:ext cx="309390" cy="23415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90106621-5DB7-4ADE-8228-750DBE00D1ED}"/>
              </a:ext>
            </a:extLst>
          </p:cNvPr>
          <p:cNvSpPr/>
          <p:nvPr/>
        </p:nvSpPr>
        <p:spPr>
          <a:xfrm rot="5400000">
            <a:off x="307461" y="526874"/>
            <a:ext cx="338479" cy="2116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232127" y="6049463"/>
            <a:ext cx="8283224" cy="6463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</a:rPr>
              <a:t>Xuan</a:t>
            </a:r>
            <a:r>
              <a:rPr lang="en-US" altLang="zh-CN" dirty="0">
                <a:solidFill>
                  <a:srgbClr val="000000"/>
                </a:solidFill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</a:rPr>
              <a:t>Gu, et </a:t>
            </a:r>
            <a:r>
              <a:rPr lang="en-US" altLang="zh-CN" dirty="0">
                <a:solidFill>
                  <a:srgbClr val="000000"/>
                </a:solidFill>
              </a:rPr>
              <a:t>al. Genetic Configuration Sampling: Learning a Sampling Strategy for Fault Detection of Configurable Systems. GI@GECCO 2018.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4FD310B-E6E8-40D8-804F-0AF67EB7E530}"/>
              </a:ext>
            </a:extLst>
          </p:cNvPr>
          <p:cNvSpPr txBox="1">
            <a:spLocks/>
          </p:cNvSpPr>
          <p:nvPr/>
        </p:nvSpPr>
        <p:spPr>
          <a:xfrm>
            <a:off x="628650" y="362695"/>
            <a:ext cx="7886700" cy="58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可配置软件的崩溃故障发现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8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30629" y="196385"/>
            <a:ext cx="9528201" cy="777875"/>
          </a:xfrm>
        </p:spPr>
        <p:txBody>
          <a:bodyPr/>
          <a:lstStyle/>
          <a:p>
            <a:r>
              <a:rPr lang="zh-CN" altLang="en-US" sz="3200" dirty="0" smtClean="0"/>
              <a:t>混合符号执行与模糊测试的方法激发</a:t>
            </a:r>
            <a:r>
              <a:rPr lang="en-US" altLang="zh-CN" sz="3200" dirty="0" smtClean="0"/>
              <a:t>Crash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1" y="1155748"/>
            <a:ext cx="7392129" cy="24373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992" y="3593084"/>
            <a:ext cx="6507903" cy="22986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470522" y="6027986"/>
            <a:ext cx="7175092" cy="6463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</a:rPr>
              <a:t>Zhao, </a:t>
            </a:r>
            <a:r>
              <a:rPr lang="en-US" altLang="zh-CN" dirty="0" err="1">
                <a:solidFill>
                  <a:srgbClr val="000000"/>
                </a:solidFill>
              </a:rPr>
              <a:t>Duan</a:t>
            </a:r>
            <a:r>
              <a:rPr lang="en-US" altLang="zh-CN" dirty="0">
                <a:solidFill>
                  <a:srgbClr val="000000"/>
                </a:solidFill>
              </a:rPr>
              <a:t>, Yin, </a:t>
            </a:r>
            <a:r>
              <a:rPr lang="en-US" altLang="zh-CN" b="1" dirty="0">
                <a:solidFill>
                  <a:srgbClr val="000000"/>
                </a:solidFill>
              </a:rPr>
              <a:t>Xuan</a:t>
            </a:r>
            <a:r>
              <a:rPr lang="en-US" altLang="zh-CN" dirty="0">
                <a:solidFill>
                  <a:srgbClr val="000000"/>
                </a:solidFill>
              </a:rPr>
              <a:t>. Send Hardest Problems My Way: Probabilistic Path Prioritization for Hybrid Fuzzing. NDSS 2019.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Stack trace</a:t>
            </a:r>
            <a:r>
              <a:rPr lang="zh-CN" altLang="en-US" dirty="0" smtClean="0"/>
              <a:t>的处理引发</a:t>
            </a:r>
            <a:r>
              <a:rPr lang="en-US" altLang="zh-CN" dirty="0" smtClean="0"/>
              <a:t>crash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26" y="1196522"/>
            <a:ext cx="3824156" cy="35752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382" y="3497572"/>
            <a:ext cx="5871644" cy="22850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2125" y="6125287"/>
            <a:ext cx="849190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Li, Ying, </a:t>
            </a:r>
            <a:r>
              <a:rPr lang="en-US" altLang="zh-CN" dirty="0" err="1"/>
              <a:t>Jia</a:t>
            </a:r>
            <a:r>
              <a:rPr lang="en-US" altLang="zh-CN" dirty="0"/>
              <a:t>, Xu, Zhao, Cheng, Wang, </a:t>
            </a:r>
            <a:r>
              <a:rPr lang="en-US" altLang="zh-CN" b="1" dirty="0"/>
              <a:t>Xuan</a:t>
            </a:r>
            <a:r>
              <a:rPr lang="en-US" altLang="zh-CN" dirty="0"/>
              <a:t>. EH-Recommender: Recommending Exception Handling Strategies Based on Program Context. ICECCS 2018.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0836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F3184A-62B4-4582-907D-E57ACC49DDDA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0" y="44624"/>
            <a:ext cx="8959433" cy="504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24216"/>
          <a:stretch/>
        </p:blipFill>
        <p:spPr>
          <a:xfrm>
            <a:off x="5652815" y="4027795"/>
            <a:ext cx="3240360" cy="240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36" y="4149080"/>
            <a:ext cx="2857500" cy="14287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8685" y="5517232"/>
            <a:ext cx="5019419" cy="120032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zh-CN" sz="1800" dirty="0"/>
              <a:t>Xin Zhang, Yang Chen, Yongfeng Gu, Weiqin Zou, ... , </a:t>
            </a:r>
            <a:r>
              <a:rPr lang="en-US" altLang="zh-CN" sz="1800" b="1" dirty="0"/>
              <a:t>Jifeng Xuan</a:t>
            </a:r>
            <a:r>
              <a:rPr lang="en-US" altLang="zh-CN" sz="1800" dirty="0"/>
              <a:t>. How do Multiple Pull Requests Change the Same Code: A Study of Competing Pull Requests in GitHub. </a:t>
            </a:r>
            <a:r>
              <a:rPr lang="en-US" altLang="zh-CN" sz="1800" i="1" dirty="0"/>
              <a:t>ICSME</a:t>
            </a:r>
            <a:r>
              <a:rPr lang="en-US" altLang="zh-CN" sz="1800" dirty="0"/>
              <a:t> 2018.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70B1A5-9199-4C02-8D06-90EEBE89B520}"/>
              </a:ext>
            </a:extLst>
          </p:cNvPr>
          <p:cNvSpPr txBox="1"/>
          <p:nvPr/>
        </p:nvSpPr>
        <p:spPr>
          <a:xfrm>
            <a:off x="3491880" y="188640"/>
            <a:ext cx="26084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竞争型代码提交</a:t>
            </a:r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98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-76200"/>
            <a:ext cx="7540625" cy="1143000"/>
          </a:xfrm>
        </p:spPr>
        <p:txBody>
          <a:bodyPr/>
          <a:lstStyle/>
          <a:p>
            <a:r>
              <a:rPr lang="zh-CN" altLang="en-US" dirty="0" smtClean="0"/>
              <a:t>近两年部分工作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399" y="1138331"/>
            <a:ext cx="8672500" cy="5603782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dirty="0"/>
              <a:t>Gu, </a:t>
            </a:r>
            <a:r>
              <a:rPr lang="en-US" altLang="zh-CN" sz="1600" b="1" dirty="0"/>
              <a:t>Xuan</a:t>
            </a:r>
            <a:r>
              <a:rPr lang="en-US" altLang="zh-CN" sz="1600" dirty="0"/>
              <a:t>, et al</a:t>
            </a:r>
            <a:r>
              <a:rPr lang="en-US" altLang="zh-CN" sz="1600" dirty="0" smtClean="0"/>
              <a:t>. </a:t>
            </a:r>
            <a:r>
              <a:rPr lang="en-US" altLang="zh-CN" sz="1600" dirty="0"/>
              <a:t>Does the Fault Reside in a Stack Trace? Assisting Crash Localization by Predicting Crashing Fault Residence. JSS 2018.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b="1" dirty="0"/>
              <a:t>Xuan</a:t>
            </a:r>
            <a:r>
              <a:rPr lang="en-US" altLang="zh-CN" sz="1600" dirty="0"/>
              <a:t>, et al</a:t>
            </a:r>
            <a:r>
              <a:rPr lang="en-US" altLang="zh-CN" sz="1600" dirty="0" smtClean="0"/>
              <a:t>. </a:t>
            </a:r>
            <a:r>
              <a:rPr lang="en-US" altLang="zh-CN" sz="1600" dirty="0"/>
              <a:t>Nopol: Automatic Repair of Conditional Statement Bugs in Java Programs. TSE 2017.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dirty="0"/>
              <a:t>Martinez, </a:t>
            </a:r>
            <a:r>
              <a:rPr lang="en-US" altLang="zh-CN" sz="1600" dirty="0" err="1"/>
              <a:t>Durieux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Sommerard</a:t>
            </a:r>
            <a:r>
              <a:rPr lang="en-US" altLang="zh-CN" sz="1600" dirty="0"/>
              <a:t>, </a:t>
            </a:r>
            <a:r>
              <a:rPr lang="en-US" altLang="zh-CN" sz="1600" b="1" dirty="0"/>
              <a:t>Xuan</a:t>
            </a:r>
            <a:r>
              <a:rPr lang="en-US" altLang="zh-CN" sz="1600" dirty="0"/>
              <a:t>, et al</a:t>
            </a:r>
            <a:r>
              <a:rPr lang="en-US" altLang="zh-CN" sz="1600" dirty="0" smtClean="0"/>
              <a:t>. </a:t>
            </a:r>
            <a:r>
              <a:rPr lang="en-US" altLang="zh-CN" sz="1600" dirty="0"/>
              <a:t>Automatic Repair of Real Bugs in Java: A Large-Scale Experiment on the Defects4J Dataset. </a:t>
            </a:r>
            <a:r>
              <a:rPr lang="en-US" altLang="zh-CN" sz="1600" dirty="0" err="1"/>
              <a:t>EmSE</a:t>
            </a:r>
            <a:r>
              <a:rPr lang="en-US" altLang="zh-CN" sz="1600" dirty="0"/>
              <a:t> 2017.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b="1" dirty="0"/>
              <a:t>Xuan</a:t>
            </a:r>
            <a:r>
              <a:rPr lang="en-US" altLang="zh-CN" sz="1600" dirty="0"/>
              <a:t>, et al</a:t>
            </a:r>
            <a:r>
              <a:rPr lang="en-US" altLang="zh-CN" sz="1600" dirty="0" smtClean="0"/>
              <a:t>. </a:t>
            </a:r>
            <a:r>
              <a:rPr lang="en-US" altLang="zh-CN" sz="1600" dirty="0"/>
              <a:t>Developer Recommendation on Bug Commenting: A Ranking Approach for the Developer Crowd. SCIS 2017.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dirty="0"/>
              <a:t>Chi, </a:t>
            </a:r>
            <a:r>
              <a:rPr lang="en-US" altLang="zh-CN" sz="1600" b="1" dirty="0"/>
              <a:t>Xuan</a:t>
            </a:r>
            <a:r>
              <a:rPr lang="en-US" altLang="zh-CN" sz="1600" dirty="0"/>
              <a:t>, et al</a:t>
            </a:r>
            <a:r>
              <a:rPr lang="en-US" altLang="zh-CN" sz="1600" dirty="0" smtClean="0"/>
              <a:t>. </a:t>
            </a:r>
            <a:r>
              <a:rPr lang="en-US" altLang="zh-CN" sz="1600" dirty="0"/>
              <a:t>Multi-Level Random Walk for Software Test Suite Reduction. IEEE CIM 2017.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600" dirty="0"/>
              <a:t>张健</a:t>
            </a:r>
            <a:r>
              <a:rPr lang="en-US" altLang="zh-CN" sz="1600" dirty="0"/>
              <a:t>, </a:t>
            </a:r>
            <a:r>
              <a:rPr lang="zh-CN" altLang="en-US" sz="1600" dirty="0"/>
              <a:t>张</a:t>
            </a:r>
            <a:r>
              <a:rPr lang="zh-CN" altLang="en-US" sz="1600" dirty="0" smtClean="0"/>
              <a:t>超</a:t>
            </a:r>
            <a:r>
              <a:rPr lang="en-US" altLang="zh-CN" sz="1600" dirty="0" smtClean="0"/>
              <a:t>, </a:t>
            </a:r>
            <a:r>
              <a:rPr lang="zh-CN" altLang="en-US" sz="1600" b="1" dirty="0" smtClean="0"/>
              <a:t>玄</a:t>
            </a:r>
            <a:r>
              <a:rPr lang="zh-CN" altLang="en-US" sz="1600" b="1" dirty="0"/>
              <a:t>跻峰</a:t>
            </a:r>
            <a:r>
              <a:rPr lang="en-US" altLang="zh-CN" sz="1600" dirty="0"/>
              <a:t>, et al., </a:t>
            </a:r>
            <a:r>
              <a:rPr lang="zh-CN" altLang="en-US" sz="1600" dirty="0"/>
              <a:t>程序分析研究进展</a:t>
            </a:r>
            <a:r>
              <a:rPr lang="en-US" altLang="zh-CN" sz="1600" dirty="0"/>
              <a:t>. </a:t>
            </a:r>
            <a:r>
              <a:rPr lang="zh-CN" altLang="en-US" sz="1600" dirty="0"/>
              <a:t>软件学报 </a:t>
            </a:r>
            <a:r>
              <a:rPr lang="en-US" altLang="zh-CN" sz="1600" dirty="0"/>
              <a:t>2019</a:t>
            </a:r>
            <a:r>
              <a:rPr lang="en-US" altLang="zh-CN" sz="1600" dirty="0" smtClean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600" dirty="0"/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dirty="0"/>
              <a:t>Zhang, Chen, Gu, Zou, Xie, </a:t>
            </a:r>
            <a:r>
              <a:rPr lang="en-US" altLang="zh-CN" sz="1600" dirty="0" err="1"/>
              <a:t>Jia</a:t>
            </a:r>
            <a:r>
              <a:rPr lang="en-US" altLang="zh-CN" sz="1600" dirty="0"/>
              <a:t>, </a:t>
            </a:r>
            <a:r>
              <a:rPr lang="en-US" altLang="zh-CN" sz="1600" b="1" dirty="0"/>
              <a:t>Xuan</a:t>
            </a:r>
            <a:r>
              <a:rPr lang="en-US" altLang="zh-CN" sz="1600" dirty="0"/>
              <a:t>. How do Multiple Pull Requests Change the Same Code: A Study of Competing Pull Requests in GitHub. ICSME 2018.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dirty="0"/>
              <a:t>Zhao, </a:t>
            </a:r>
            <a:r>
              <a:rPr lang="en-US" altLang="zh-CN" sz="1600" dirty="0" err="1"/>
              <a:t>Duan</a:t>
            </a:r>
            <a:r>
              <a:rPr lang="en-US" altLang="zh-CN" sz="1600" dirty="0"/>
              <a:t>, Yin, </a:t>
            </a:r>
            <a:r>
              <a:rPr lang="en-US" altLang="zh-CN" sz="1600" b="1" dirty="0"/>
              <a:t>Xuan</a:t>
            </a:r>
            <a:r>
              <a:rPr lang="en-US" altLang="zh-CN" sz="1600" dirty="0"/>
              <a:t>. Send Hardest Problems My Way: Probabilistic Path Prioritization for Hybrid Fuzzing. NDSS 2019.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dirty="0"/>
              <a:t>Ma, Xu, Zhang, </a:t>
            </a:r>
            <a:r>
              <a:rPr lang="en-US" altLang="zh-CN" sz="1600" b="1" dirty="0"/>
              <a:t>Xuan</a:t>
            </a:r>
            <a:r>
              <a:rPr lang="en-US" altLang="zh-CN" sz="1600" dirty="0"/>
              <a:t>. Changes are Similar: Measuring Similarity of Pull Requests that Change the Same Code in GitHub. NASAC 2018.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dirty="0"/>
              <a:t>Li, Ying, </a:t>
            </a:r>
            <a:r>
              <a:rPr lang="en-US" altLang="zh-CN" sz="1600" dirty="0" err="1"/>
              <a:t>Jia</a:t>
            </a:r>
            <a:r>
              <a:rPr lang="en-US" altLang="zh-CN" sz="1600" dirty="0"/>
              <a:t>, Xu, Zhao, Cheng, Wang, </a:t>
            </a:r>
            <a:r>
              <a:rPr lang="en-US" altLang="zh-CN" sz="1600" b="1" dirty="0"/>
              <a:t>Xuan</a:t>
            </a:r>
            <a:r>
              <a:rPr lang="en-US" altLang="zh-CN" sz="1600" dirty="0"/>
              <a:t>. EH-Recommender: Recommending Exception Handling Strategies Based on Program Context. ICECCS 2018.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dirty="0"/>
              <a:t>Ren, Jiang, </a:t>
            </a:r>
            <a:r>
              <a:rPr lang="en-US" altLang="zh-CN" sz="1600" b="1" dirty="0"/>
              <a:t>Xuan</a:t>
            </a:r>
            <a:r>
              <a:rPr lang="en-US" altLang="zh-CN" sz="1600" dirty="0"/>
              <a:t>, et al., Automated Localization for Unreproducible Builds. ICSE 2018.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b="1" dirty="0"/>
              <a:t>Xuan</a:t>
            </a:r>
            <a:r>
              <a:rPr lang="en-US" altLang="zh-CN" sz="1600" dirty="0"/>
              <a:t>, et al. Genetic Configuration Sampling: Learning a Sampling Strategy for Fault Detection of Configurable Systems. GI@GECCO 2018. </a:t>
            </a:r>
          </a:p>
        </p:txBody>
      </p:sp>
    </p:spTree>
    <p:extLst>
      <p:ext uri="{BB962C8B-B14F-4D97-AF65-F5344CB8AC3E}">
        <p14:creationId xmlns:p14="http://schemas.microsoft.com/office/powerpoint/2010/main" val="18801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12576" y="-675456"/>
            <a:ext cx="11521280" cy="211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1"/>
          <a:stretch/>
        </p:blipFill>
        <p:spPr bwMode="auto">
          <a:xfrm>
            <a:off x="467544" y="2132856"/>
            <a:ext cx="8208912" cy="361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3" t="5779" r="5026" b="87378"/>
          <a:stretch>
            <a:fillRect/>
          </a:stretch>
        </p:blipFill>
        <p:spPr bwMode="auto">
          <a:xfrm>
            <a:off x="467544" y="404664"/>
            <a:ext cx="8208912" cy="124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67544" y="1645834"/>
            <a:ext cx="820891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主页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>
                <a:latin typeface="+mj-lt"/>
                <a:ea typeface="宋体" pitchFamily="2" charset="-122"/>
              </a:rPr>
              <a:t>http://cstar.whu.edu.cn</a:t>
            </a:r>
            <a:r>
              <a:rPr lang="en-US" altLang="zh-CN" sz="2800" dirty="0" smtClean="0">
                <a:latin typeface="+mj-lt"/>
                <a:ea typeface="宋体" pitchFamily="2" charset="-122"/>
              </a:rPr>
              <a:t>/ </a:t>
            </a:r>
            <a:endParaRPr lang="en-US" altLang="zh-CN" sz="2800" dirty="0">
              <a:latin typeface="+mj-lt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7544" y="5733256"/>
            <a:ext cx="820891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欢迎老师和同学合作交流、学习讨论</a:t>
            </a:r>
            <a:endParaRPr lang="en-US" altLang="zh-CN" sz="2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70B1A5-9199-4C02-8D06-90EEBE89B520}"/>
              </a:ext>
            </a:extLst>
          </p:cNvPr>
          <p:cNvSpPr txBox="1"/>
          <p:nvPr/>
        </p:nvSpPr>
        <p:spPr>
          <a:xfrm>
            <a:off x="1202140" y="107581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武汉大学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0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0E1F22D-5DC2-47E4-BC37-9D8968B53A9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77875"/>
          </a:xfrm>
        </p:spPr>
        <p:txBody>
          <a:bodyPr/>
          <a:lstStyle/>
          <a:p>
            <a:r>
              <a:rPr lang="zh-CN" altLang="en-US" dirty="0" smtClean="0"/>
              <a:t>发现与分析软件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120775"/>
            <a:ext cx="75914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9"/>
          <p:cNvSpPr txBox="1"/>
          <p:nvPr/>
        </p:nvSpPr>
        <p:spPr>
          <a:xfrm>
            <a:off x="457200" y="4462179"/>
            <a:ext cx="204011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Bug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数据规约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9552" y="6330014"/>
            <a:ext cx="2337836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  <a:ea typeface="黑体" pitchFamily="49" charset="-122"/>
              </a:rPr>
              <a:t>TKDE 2015</a:t>
            </a:r>
          </a:p>
        </p:txBody>
      </p:sp>
    </p:spTree>
    <p:extLst>
      <p:ext uri="{BB962C8B-B14F-4D97-AF65-F5344CB8AC3E}">
        <p14:creationId xmlns:p14="http://schemas.microsoft.com/office/powerpoint/2010/main" val="233369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111" t="12225" r="7550" b="28008"/>
          <a:stretch/>
        </p:blipFill>
        <p:spPr>
          <a:xfrm>
            <a:off x="503548" y="476672"/>
            <a:ext cx="8136904" cy="31683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96531" y="5516490"/>
            <a:ext cx="5796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http://cstar.whu.edu.cn/nasac-repair18/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86296"/>
          <a:stretch/>
        </p:blipFill>
        <p:spPr>
          <a:xfrm>
            <a:off x="503548" y="3645024"/>
            <a:ext cx="8136904" cy="8689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96531" y="4760678"/>
            <a:ext cx="2462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292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北区</a:t>
            </a:r>
            <a:r>
              <a:rPr lang="en-US" altLang="zh-CN" sz="3200" dirty="0">
                <a:solidFill>
                  <a:srgbClr val="292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H3-201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91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18706" y="6396335"/>
            <a:ext cx="5796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http://cstar.whu.edu.cn/nasac-repair18/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97" y="96919"/>
            <a:ext cx="6785001" cy="64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67290" y="3640230"/>
            <a:ext cx="40241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dist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charset="-122"/>
                <a:ea typeface="微软雅黑" charset="-122"/>
                <a:cs typeface="Arial" charset="0"/>
              </a:rPr>
              <a:t>敬请批评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charset="-122"/>
                <a:ea typeface="微软雅黑" charset="-122"/>
                <a:cs typeface="Arial" charset="0"/>
              </a:rPr>
              <a:t>指正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charset="-122"/>
                <a:ea typeface="微软雅黑" charset="-122"/>
                <a:cs typeface="Arial" charset="0"/>
              </a:rPr>
              <a:t>!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1134566" y="4642190"/>
            <a:ext cx="718185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5000"/>
              </a:lnSpc>
              <a:spcBef>
                <a:spcPct val="20000"/>
              </a:spcBef>
              <a:buClr>
                <a:srgbClr val="002A54"/>
              </a:buClr>
              <a:buSzPct val="75000"/>
              <a:buFont typeface="Wingdings" pitchFamily="2" charset="2"/>
              <a:buNone/>
            </a:pPr>
            <a:r>
              <a:rPr lang="zh-CN" altLang="en-US" sz="2800" dirty="0" smtClean="0">
                <a:latin typeface="黑体" pitchFamily="2" charset="-122"/>
                <a:ea typeface="黑体" pitchFamily="2" charset="-122"/>
                <a:cs typeface="Arial" charset="0"/>
              </a:rPr>
              <a:t>                 玄跻峰</a:t>
            </a:r>
            <a:endParaRPr lang="zh-CN" altLang="en-US" sz="2800" dirty="0">
              <a:latin typeface="黑体" pitchFamily="2" charset="-122"/>
              <a:ea typeface="黑体" pitchFamily="2" charset="-122"/>
              <a:cs typeface="Arial" charset="0"/>
            </a:endParaRPr>
          </a:p>
          <a:p>
            <a:pPr algn="ctr">
              <a:lnSpc>
                <a:spcPct val="125000"/>
              </a:lnSpc>
              <a:spcBef>
                <a:spcPct val="20000"/>
              </a:spcBef>
              <a:buClr>
                <a:srgbClr val="002A54"/>
              </a:buClr>
              <a:buSzPct val="75000"/>
              <a:buFont typeface="Wingdings" pitchFamily="2" charset="2"/>
              <a:buNone/>
            </a:pPr>
            <a:r>
              <a:rPr lang="zh-CN" altLang="en-US" sz="2800" dirty="0" smtClean="0">
                <a:latin typeface="黑体" pitchFamily="2" charset="-122"/>
                <a:ea typeface="黑体" pitchFamily="2" charset="-122"/>
                <a:cs typeface="Arial" charset="0"/>
              </a:rPr>
              <a:t>武汉大学</a:t>
            </a:r>
            <a:endParaRPr lang="en-US" altLang="zh-CN" sz="2800" dirty="0" smtClean="0">
              <a:latin typeface="黑体" pitchFamily="2" charset="-122"/>
              <a:ea typeface="黑体" pitchFamily="2" charset="-122"/>
              <a:cs typeface="Arial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rgbClr val="002A54"/>
              </a:buClr>
              <a:buSzPct val="75000"/>
              <a:buFont typeface="Wingdings" pitchFamily="2" charset="2"/>
              <a:buNone/>
            </a:pPr>
            <a:endParaRPr lang="zh-CN" altLang="en-US" sz="2800" dirty="0">
              <a:latin typeface="黑体" pitchFamily="2" charset="-122"/>
              <a:ea typeface="黑体" pitchFamily="2" charset="-122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07904" y="6197242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jxuan@whu.edu.cn</a:t>
            </a:r>
            <a:endParaRPr lang="zh-CN" altLang="en-US" sz="20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98270" y="1300299"/>
            <a:ext cx="5340195" cy="620861"/>
          </a:xfrm>
          <a:prstGeom prst="rect">
            <a:avLst/>
          </a:prstGeom>
        </p:spPr>
        <p:txBody>
          <a:bodyPr vert="horz" lIns="91440" tIns="3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25000"/>
              </a:lnSpc>
              <a:defRPr/>
            </a:pPr>
            <a:r>
              <a:rPr lang="zh-CN" altLang="en-US" b="1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Arial" charset="0"/>
              </a:rPr>
              <a:t>挖掘软件崩溃的根源</a:t>
            </a:r>
            <a:endParaRPr lang="zh-CN" altLang="en-US" b="1" dirty="0" smtClean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  <a:cs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29006" y="2029360"/>
            <a:ext cx="5943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Mining the Root Cause of a Crash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CE4248-50C5-41B9-8B62-6F22FA7FAE3C}"/>
              </a:ext>
            </a:extLst>
          </p:cNvPr>
          <p:cNvSpPr/>
          <p:nvPr/>
        </p:nvSpPr>
        <p:spPr>
          <a:xfrm>
            <a:off x="1499743" y="1270038"/>
            <a:ext cx="298528" cy="1259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38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RQ4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效率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93394" y="3384949"/>
            <a:ext cx="539354" cy="522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604486" y="2845118"/>
          <a:ext cx="6172200" cy="2605984"/>
        </p:xfrm>
        <a:graphic>
          <a:graphicData uri="http://schemas.openxmlformats.org/drawingml/2006/table">
            <a:tbl>
              <a:tblPr>
                <a:effectLst>
                  <a:outerShdw blurRad="2794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198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>
                          <a:effectLst/>
                        </a:rPr>
                        <a:t>Project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effectLst/>
                        </a:rPr>
                        <a:t>Analysis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(per crash)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effectLst/>
                        </a:rPr>
                        <a:t>Model Building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(450 </a:t>
                      </a:r>
                      <a:r>
                        <a:rPr lang="en-US" altLang="zh-CN" sz="1400" b="1" dirty="0">
                          <a:effectLst/>
                        </a:rPr>
                        <a:t>crash</a:t>
                      </a:r>
                      <a:r>
                        <a:rPr lang="en-US" sz="1400" b="1" dirty="0">
                          <a:effectLst/>
                        </a:rPr>
                        <a:t>)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effectLst/>
                        </a:rPr>
                        <a:t>Prediction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</a:t>
                      </a:r>
                      <a:r>
                        <a:rPr lang="en-US" altLang="zh-CN" sz="1400" b="1" dirty="0">
                          <a:effectLst/>
                        </a:rPr>
                        <a:t>per crash</a:t>
                      </a:r>
                      <a:r>
                        <a:rPr lang="en-US" sz="1400" b="1" dirty="0">
                          <a:effectLst/>
                        </a:rPr>
                        <a:t>)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58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Codec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315.1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79.5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0.0006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58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Collections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1022.8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37.6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0.0004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58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IO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413.4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38.2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0.0008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Jsoup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390.7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36.2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0.0006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58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JSqlParser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2508.6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14.2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0.0004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58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Mango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557.4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12.5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0.0004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Ormlite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494.5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43.3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0.0004</a:t>
                      </a:r>
                    </a:p>
                  </a:txBody>
                  <a:tcPr marL="92869" marR="92869" marT="42859" marB="4285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33" name="文本框 14"/>
          <p:cNvSpPr txBox="1"/>
          <p:nvPr/>
        </p:nvSpPr>
        <p:spPr>
          <a:xfrm>
            <a:off x="3559969" y="5382341"/>
            <a:ext cx="2069797" cy="415498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计算单位：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毫秒</a:t>
            </a:r>
          </a:p>
        </p:txBody>
      </p:sp>
      <p:sp>
        <p:nvSpPr>
          <p:cNvPr id="16" name="爆炸形: 14 pt  15"/>
          <p:cNvSpPr/>
          <p:nvPr/>
        </p:nvSpPr>
        <p:spPr>
          <a:xfrm rot="1068417">
            <a:off x="6368179" y="1475422"/>
            <a:ext cx="2531269" cy="1595438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235" name="文本框 16"/>
          <p:cNvSpPr txBox="1"/>
          <p:nvPr/>
        </p:nvSpPr>
        <p:spPr>
          <a:xfrm>
            <a:off x="6932653" y="2054544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耗时短</a:t>
            </a:r>
          </a:p>
        </p:txBody>
      </p:sp>
    </p:spTree>
    <p:extLst>
      <p:ext uri="{BB962C8B-B14F-4D97-AF65-F5344CB8AC3E}">
        <p14:creationId xmlns:p14="http://schemas.microsoft.com/office/powerpoint/2010/main" val="56832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RQ4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效率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120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307" y="2658428"/>
            <a:ext cx="5035153" cy="1706166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箭头连接符 10"/>
          <p:cNvCxnSpPr/>
          <p:nvPr/>
        </p:nvCxnSpPr>
        <p:spPr>
          <a:xfrm>
            <a:off x="1795939" y="2820355"/>
            <a:ext cx="0" cy="12418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禁止符 14"/>
          <p:cNvSpPr/>
          <p:nvPr/>
        </p:nvSpPr>
        <p:spPr>
          <a:xfrm>
            <a:off x="1693545" y="4125277"/>
            <a:ext cx="225029" cy="215504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211" name="文本框 16"/>
          <p:cNvSpPr txBox="1"/>
          <p:nvPr/>
        </p:nvSpPr>
        <p:spPr>
          <a:xfrm>
            <a:off x="1660209" y="4556284"/>
            <a:ext cx="5870518" cy="1200329"/>
          </a:xfrm>
          <a:prstGeom prst="rect">
            <a:avLst/>
          </a:prstGeom>
          <a:solidFill>
            <a:srgbClr val="458CDB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Effort A: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345 (stack trace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中出现的函数行数之和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Effort B: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 (stack trace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的行数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Effort C: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 (stack trace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中出现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fault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的行数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Effort D: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328 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到达发现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fault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为止需要查看的函数行数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12632" y="3738325"/>
            <a:ext cx="5149454" cy="377429"/>
          </a:xfrm>
          <a:prstGeom prst="rect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88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RQ4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效率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66862" y="2862263"/>
          <a:ext cx="6399847" cy="2419352"/>
        </p:xfrm>
        <a:graphic>
          <a:graphicData uri="http://schemas.openxmlformats.org/drawingml/2006/table">
            <a:tbl>
              <a:tblPr>
                <a:effectLst>
                  <a:outerShdw blurRad="2794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82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8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2419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>
                          <a:effectLst/>
                        </a:rPr>
                        <a:t>Project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effectLst/>
                        </a:rPr>
                        <a:t>Effort A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b="1" dirty="0">
                          <a:effectLst/>
                        </a:rPr>
                        <a:t>Effort B</a:t>
                      </a:r>
                      <a:endParaRPr lang="en-US" sz="1400" b="1" dirty="0">
                        <a:effectLst/>
                      </a:endParaRP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b="1" dirty="0">
                          <a:solidFill>
                            <a:srgbClr val="FFFF00"/>
                          </a:solidFill>
                          <a:effectLst/>
                        </a:rPr>
                        <a:t>Effort C</a:t>
                      </a:r>
                      <a:endParaRPr lang="en-US" sz="1400" b="1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b="1" dirty="0">
                          <a:solidFill>
                            <a:srgbClr val="FFC000"/>
                          </a:solidFill>
                          <a:effectLst/>
                        </a:rPr>
                        <a:t>Effort D</a:t>
                      </a:r>
                      <a:endParaRPr lang="en-US" sz="1400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Codec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8665.4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258.8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114.5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2594.5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Collections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2697.6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115.9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72.9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574.5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dirty="0">
                          <a:effectLst/>
                        </a:rPr>
                        <a:t>IO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1913.9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128.8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80.8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538.5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dirty="0" err="1">
                          <a:effectLst/>
                        </a:rPr>
                        <a:t>Jsoup</a:t>
                      </a:r>
                      <a:endParaRPr lang="en-US" sz="1400" dirty="0">
                        <a:effectLst/>
                      </a:endParaRP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4574.5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309.0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76.3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409.5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dirty="0" err="1">
                          <a:effectLst/>
                        </a:rPr>
                        <a:t>JSqlParser</a:t>
                      </a:r>
                      <a:endParaRPr lang="en-US" sz="1400" dirty="0">
                        <a:effectLst/>
                      </a:endParaRP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4374.5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199.0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31.9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36.7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Mango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1060.1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117.7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21.4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39.8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>
                          <a:effectLst/>
                        </a:rPr>
                        <a:t>Ormlite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12539.6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effectLst/>
                        </a:rPr>
                        <a:t>475.3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102.6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400" dirty="0">
                          <a:solidFill>
                            <a:schemeClr val="bg2"/>
                          </a:solidFill>
                          <a:effectLst/>
                        </a:rPr>
                        <a:t>735.3</a:t>
                      </a:r>
                    </a:p>
                  </a:txBody>
                  <a:tcPr marL="92869" marR="92869" marT="42854" marB="4285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3312" name="文本框 13"/>
          <p:cNvSpPr txBox="1"/>
          <p:nvPr/>
        </p:nvSpPr>
        <p:spPr>
          <a:xfrm>
            <a:off x="3506154" y="5382341"/>
            <a:ext cx="2339102" cy="415498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计算单位：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代码行</a:t>
            </a:r>
          </a:p>
        </p:txBody>
      </p:sp>
      <p:sp>
        <p:nvSpPr>
          <p:cNvPr id="6" name="爆炸形: 14 pt  4"/>
          <p:cNvSpPr/>
          <p:nvPr/>
        </p:nvSpPr>
        <p:spPr>
          <a:xfrm rot="1068417">
            <a:off x="6280549" y="1467326"/>
            <a:ext cx="2531269" cy="1595438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315" name="文本框 6"/>
          <p:cNvSpPr txBox="1"/>
          <p:nvPr/>
        </p:nvSpPr>
        <p:spPr>
          <a:xfrm>
            <a:off x="6457951" y="2046448"/>
            <a:ext cx="20810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70%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精力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2131221" y="3020140"/>
            <a:ext cx="3304751" cy="415498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Stack Trace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中的代码行数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4953002" y="4010740"/>
            <a:ext cx="3843360" cy="415498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Stack Trace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中的相关代码行数</a:t>
            </a:r>
          </a:p>
        </p:txBody>
      </p:sp>
      <p:sp>
        <p:nvSpPr>
          <p:cNvPr id="10" name="右箭头 9"/>
          <p:cNvSpPr/>
          <p:nvPr/>
        </p:nvSpPr>
        <p:spPr>
          <a:xfrm>
            <a:off x="5342575" y="3152777"/>
            <a:ext cx="238601" cy="27574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 rot="16200000">
            <a:off x="7346635" y="3753328"/>
            <a:ext cx="238601" cy="27574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1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实验及结果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06E0E"/>
                </a:solidFill>
                <a:sym typeface="+mn-ea"/>
              </a:rPr>
              <a:t>RQ4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我们的方法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效率</a:t>
            </a:r>
            <a:r>
              <a:rPr lang="zh-CN" altLang="en-US" dirty="0">
                <a:sym typeface="+mn-ea"/>
              </a:rPr>
              <a:t>如何？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2" name="文本框 13"/>
          <p:cNvSpPr txBox="1"/>
          <p:nvPr/>
        </p:nvSpPr>
        <p:spPr>
          <a:xfrm>
            <a:off x="1709203" y="3546874"/>
            <a:ext cx="5724645" cy="10156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结论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4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：我们的方法省时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(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毫秒级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)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且省力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(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节省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70%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工作量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)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6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0E1F22D-5DC2-47E4-BC37-9D8968B53A9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77875"/>
          </a:xfrm>
        </p:spPr>
        <p:txBody>
          <a:bodyPr/>
          <a:lstStyle/>
          <a:p>
            <a:r>
              <a:rPr lang="zh-CN" altLang="en-US" dirty="0" smtClean="0"/>
              <a:t>发现与分析软件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120775"/>
            <a:ext cx="75914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9"/>
          <p:cNvSpPr txBox="1"/>
          <p:nvPr/>
        </p:nvSpPr>
        <p:spPr>
          <a:xfrm>
            <a:off x="457200" y="4462179"/>
            <a:ext cx="204011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Bug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数据规约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560" y="4171173"/>
            <a:ext cx="5588240" cy="2547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3"/>
          <p:cNvSpPr txBox="1"/>
          <p:nvPr/>
        </p:nvSpPr>
        <p:spPr>
          <a:xfrm>
            <a:off x="539552" y="6330014"/>
            <a:ext cx="2337836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  <a:ea typeface="黑体" pitchFamily="49" charset="-122"/>
              </a:rPr>
              <a:t>TKDE 2015</a:t>
            </a:r>
          </a:p>
        </p:txBody>
      </p:sp>
    </p:spTree>
    <p:extLst>
      <p:ext uri="{BB962C8B-B14F-4D97-AF65-F5344CB8AC3E}">
        <p14:creationId xmlns:p14="http://schemas.microsoft.com/office/powerpoint/2010/main" val="42355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9"/>
          <p:cNvSpPr txBox="1"/>
          <p:nvPr/>
        </p:nvSpPr>
        <p:spPr>
          <a:xfrm>
            <a:off x="457200" y="2203073"/>
            <a:ext cx="204011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Multric</a:t>
            </a:r>
            <a:endParaRPr lang="en-US" altLang="zh-CN" sz="2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自动故障定位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609600" y="274640"/>
            <a:ext cx="8229600" cy="777875"/>
          </a:xfrm>
          <a:prstGeom prst="roundRect">
            <a:avLst>
              <a:gd name="adj" fmla="val 16667"/>
            </a:avLst>
          </a:prstGeom>
          <a:solidFill>
            <a:schemeClr val="bg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mtClean="0"/>
              <a:t>发现与分析软件</a:t>
            </a:r>
            <a:r>
              <a:rPr lang="en-US" altLang="zh-CN" smtClean="0"/>
              <a:t>Bug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67" y="1183815"/>
            <a:ext cx="5186897" cy="4963412"/>
          </a:xfrm>
          <a:prstGeom prst="rect">
            <a:avLst/>
          </a:prstGeom>
        </p:spPr>
      </p:pic>
      <p:sp>
        <p:nvSpPr>
          <p:cNvPr id="7" name="TextBox 13"/>
          <p:cNvSpPr txBox="1"/>
          <p:nvPr/>
        </p:nvSpPr>
        <p:spPr>
          <a:xfrm>
            <a:off x="539552" y="6330014"/>
            <a:ext cx="2337836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  <a:ea typeface="黑体" pitchFamily="49" charset="-122"/>
              </a:rPr>
              <a:t>ICSME 2014</a:t>
            </a:r>
          </a:p>
        </p:txBody>
      </p:sp>
    </p:spTree>
    <p:extLst>
      <p:ext uri="{BB962C8B-B14F-4D97-AF65-F5344CB8AC3E}">
        <p14:creationId xmlns:p14="http://schemas.microsoft.com/office/powerpoint/2010/main" val="25776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4290</TotalTime>
  <Words>2330</Words>
  <Application>Microsoft Office PowerPoint</Application>
  <PresentationFormat>全屏显示(4:3)</PresentationFormat>
  <Paragraphs>423</Paragraphs>
  <Slides>77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77</vt:i4>
      </vt:variant>
    </vt:vector>
  </HeadingPairs>
  <TitlesOfParts>
    <vt:vector size="91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Roboto Slab</vt:lpstr>
      <vt:lpstr>Wingdings</vt:lpstr>
      <vt:lpstr>Office 主题</vt:lpstr>
      <vt:lpstr>1_Office 主题</vt:lpstr>
      <vt:lpstr>2_Office 主题</vt:lpstr>
      <vt:lpstr>3_Office 主题</vt:lpstr>
      <vt:lpstr>挖掘软件崩溃的根源</vt:lpstr>
      <vt:lpstr>PowerPoint 演示文稿</vt:lpstr>
      <vt:lpstr>发现与分析软件Bug</vt:lpstr>
      <vt:lpstr>发现与分析软件Bug</vt:lpstr>
      <vt:lpstr>发现与分析软件Bug</vt:lpstr>
      <vt:lpstr>发现与分析软件Bug</vt:lpstr>
      <vt:lpstr>发现与分析软件Bug</vt:lpstr>
      <vt:lpstr>发现与分析软件Bug</vt:lpstr>
      <vt:lpstr>PowerPoint 演示文稿</vt:lpstr>
      <vt:lpstr>软件崩溃 - crash</vt:lpstr>
      <vt:lpstr>.Net Framework 4.5引发Sony Vegas崩溃</vt:lpstr>
      <vt:lpstr>.Net Framework 4.5引发Sony Vegas崩溃</vt:lpstr>
      <vt:lpstr>.Net Framework 4.5引发Sony Vegas崩溃</vt:lpstr>
      <vt:lpstr>崩溃</vt:lpstr>
      <vt:lpstr>堆栈迹</vt:lpstr>
      <vt:lpstr>崩溃定位</vt:lpstr>
      <vt:lpstr>PowerPoint 演示文稿</vt:lpstr>
      <vt:lpstr>故障定位</vt:lpstr>
      <vt:lpstr>故障定位</vt:lpstr>
      <vt:lpstr>Bug定位</vt:lpstr>
      <vt:lpstr>Bug定位</vt:lpstr>
      <vt:lpstr>Crash 定位</vt:lpstr>
      <vt:lpstr>Crash 定位</vt:lpstr>
      <vt:lpstr>PowerPoint 演示文稿</vt:lpstr>
      <vt:lpstr>PowerPoint 演示文稿</vt:lpstr>
      <vt:lpstr>PowerPoint 演示文稿</vt:lpstr>
      <vt:lpstr>PowerPoint 演示文稿</vt:lpstr>
      <vt:lpstr>预测方法</vt:lpstr>
      <vt:lpstr>预测方法（以代码行为单位）</vt:lpstr>
      <vt:lpstr>预测方法</vt:lpstr>
      <vt:lpstr>预测方法</vt:lpstr>
      <vt:lpstr>预测方法</vt:lpstr>
      <vt:lpstr>预测方法</vt:lpstr>
      <vt:lpstr>预测方法</vt:lpstr>
      <vt:lpstr>预测方法</vt:lpstr>
      <vt:lpstr>预测方法</vt:lpstr>
      <vt:lpstr>预测方法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实验及结果</vt:lpstr>
      <vt:lpstr>小节</vt:lpstr>
      <vt:lpstr>引发崩溃故障的场景重现</vt:lpstr>
      <vt:lpstr>PowerPoint 演示文稿</vt:lpstr>
      <vt:lpstr>PowerPoint 演示文稿</vt:lpstr>
      <vt:lpstr>针对引发崩溃代码的程序修复</vt:lpstr>
      <vt:lpstr>针对引发崩溃代码的程序修复</vt:lpstr>
      <vt:lpstr>针对引发崩溃代码的程序修复</vt:lpstr>
      <vt:lpstr>PowerPoint 演示文稿</vt:lpstr>
      <vt:lpstr>PowerPoint 演示文稿</vt:lpstr>
      <vt:lpstr>PowerPoint 演示文稿</vt:lpstr>
      <vt:lpstr>混合符号执行与模糊测试的方法激发Crash</vt:lpstr>
      <vt:lpstr>Stack trace的处理引发crash</vt:lpstr>
      <vt:lpstr>PowerPoint 演示文稿</vt:lpstr>
      <vt:lpstr>近两年部分工作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实验及结果</vt:lpstr>
      <vt:lpstr>实验及结果</vt:lpstr>
      <vt:lpstr>实验及结果</vt:lpstr>
      <vt:lpstr>实验及结果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Configuration Sampling</dc:title>
  <dc:creator>yongfeng</dc:creator>
  <cp:lastModifiedBy>jifeng</cp:lastModifiedBy>
  <cp:revision>229</cp:revision>
  <dcterms:created xsi:type="dcterms:W3CDTF">2015-05-05T08:02:14Z</dcterms:created>
  <dcterms:modified xsi:type="dcterms:W3CDTF">2018-11-22T21:03:06Z</dcterms:modified>
</cp:coreProperties>
</file>